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346" r:id="rId2"/>
    <p:sldId id="486" r:id="rId3"/>
    <p:sldId id="487" r:id="rId4"/>
    <p:sldId id="470" r:id="rId5"/>
    <p:sldId id="468" r:id="rId6"/>
    <p:sldId id="471" r:id="rId7"/>
    <p:sldId id="481" r:id="rId8"/>
    <p:sldId id="473" r:id="rId9"/>
    <p:sldId id="475" r:id="rId10"/>
    <p:sldId id="474" r:id="rId11"/>
    <p:sldId id="476" r:id="rId12"/>
    <p:sldId id="478" r:id="rId13"/>
    <p:sldId id="479" r:id="rId14"/>
    <p:sldId id="480" r:id="rId15"/>
    <p:sldId id="489" r:id="rId16"/>
    <p:sldId id="414" r:id="rId17"/>
    <p:sldId id="415" r:id="rId18"/>
    <p:sldId id="416" r:id="rId19"/>
    <p:sldId id="417" r:id="rId20"/>
    <p:sldId id="418" r:id="rId21"/>
    <p:sldId id="460" r:id="rId22"/>
    <p:sldId id="461" r:id="rId23"/>
    <p:sldId id="421" r:id="rId24"/>
    <p:sldId id="422" r:id="rId25"/>
    <p:sldId id="465" r:id="rId26"/>
    <p:sldId id="482" r:id="rId27"/>
    <p:sldId id="424" r:id="rId28"/>
    <p:sldId id="462"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41" r:id="rId42"/>
    <p:sldId id="443" r:id="rId43"/>
    <p:sldId id="463" r:id="rId44"/>
    <p:sldId id="483" r:id="rId45"/>
    <p:sldId id="445" r:id="rId46"/>
    <p:sldId id="446" r:id="rId47"/>
    <p:sldId id="447" r:id="rId48"/>
    <p:sldId id="448" r:id="rId49"/>
    <p:sldId id="450" r:id="rId50"/>
    <p:sldId id="451" r:id="rId51"/>
    <p:sldId id="464" r:id="rId52"/>
    <p:sldId id="452" r:id="rId53"/>
    <p:sldId id="453" r:id="rId54"/>
    <p:sldId id="484" r:id="rId55"/>
    <p:sldId id="490" r:id="rId56"/>
    <p:sldId id="502" r:id="rId57"/>
    <p:sldId id="491" r:id="rId58"/>
    <p:sldId id="492" r:id="rId59"/>
    <p:sldId id="493" r:id="rId60"/>
    <p:sldId id="494" r:id="rId61"/>
    <p:sldId id="495" r:id="rId62"/>
    <p:sldId id="496" r:id="rId63"/>
    <p:sldId id="497" r:id="rId64"/>
    <p:sldId id="498" r:id="rId65"/>
    <p:sldId id="499" r:id="rId66"/>
    <p:sldId id="500" r:id="rId67"/>
    <p:sldId id="501" r:id="rId68"/>
    <p:sldId id="485" r:id="rId69"/>
  </p:sldIdLst>
  <p:sldSz cx="9144000" cy="6858000" type="screen4x3"/>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036B5F7-4D72-47BB-87D2-A66C2CFF3258}">
          <p14:sldIdLst>
            <p14:sldId id="346"/>
            <p14:sldId id="486"/>
            <p14:sldId id="487"/>
          </p14:sldIdLst>
        </p14:section>
        <p14:section name="OvS" id="{42706BD3-7337-47E7-AFA3-475068B8D4B7}">
          <p14:sldIdLst>
            <p14:sldId id="470"/>
            <p14:sldId id="468"/>
            <p14:sldId id="471"/>
            <p14:sldId id="481"/>
            <p14:sldId id="473"/>
            <p14:sldId id="475"/>
            <p14:sldId id="474"/>
            <p14:sldId id="476"/>
            <p14:sldId id="478"/>
            <p14:sldId id="479"/>
            <p14:sldId id="480"/>
            <p14:sldId id="489"/>
            <p14:sldId id="414"/>
            <p14:sldId id="415"/>
            <p14:sldId id="416"/>
            <p14:sldId id="417"/>
            <p14:sldId id="418"/>
            <p14:sldId id="460"/>
            <p14:sldId id="461"/>
            <p14:sldId id="421"/>
            <p14:sldId id="422"/>
            <p14:sldId id="465"/>
          </p14:sldIdLst>
        </p14:section>
        <p14:section name="KVM" id="{5B904AED-53A4-4866-B15E-9809A90B0026}">
          <p14:sldIdLst>
            <p14:sldId id="482"/>
            <p14:sldId id="424"/>
            <p14:sldId id="462"/>
            <p14:sldId id="426"/>
            <p14:sldId id="427"/>
            <p14:sldId id="428"/>
            <p14:sldId id="429"/>
            <p14:sldId id="430"/>
            <p14:sldId id="431"/>
            <p14:sldId id="432"/>
            <p14:sldId id="433"/>
            <p14:sldId id="434"/>
            <p14:sldId id="435"/>
            <p14:sldId id="436"/>
            <p14:sldId id="437"/>
            <p14:sldId id="441"/>
            <p14:sldId id="443"/>
            <p14:sldId id="463"/>
          </p14:sldIdLst>
        </p14:section>
        <p14:section name="Docker 설치" id="{F462B1B6-7873-4F3F-B112-B0C187FEE8AC}">
          <p14:sldIdLst>
            <p14:sldId id="483"/>
            <p14:sldId id="445"/>
            <p14:sldId id="446"/>
            <p14:sldId id="447"/>
            <p14:sldId id="448"/>
            <p14:sldId id="450"/>
            <p14:sldId id="451"/>
            <p14:sldId id="464"/>
            <p14:sldId id="452"/>
            <p14:sldId id="453"/>
            <p14:sldId id="484"/>
            <p14:sldId id="490"/>
            <p14:sldId id="502"/>
            <p14:sldId id="491"/>
            <p14:sldId id="492"/>
            <p14:sldId id="493"/>
            <p14:sldId id="494"/>
            <p14:sldId id="495"/>
            <p14:sldId id="496"/>
            <p14:sldId id="497"/>
            <p14:sldId id="498"/>
            <p14:sldId id="499"/>
            <p14:sldId id="500"/>
            <p14:sldId id="501"/>
            <p14:sldId id="48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5" autoAdjust="0"/>
    <p:restoredTop sz="94660"/>
  </p:normalViewPr>
  <p:slideViewPr>
    <p:cSldViewPr snapToGrid="0">
      <p:cViewPr varScale="1">
        <p:scale>
          <a:sx n="115" d="100"/>
          <a:sy n="115" d="100"/>
        </p:scale>
        <p:origin x="169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DD6FC548-B2F7-4CEC-A79F-79F160643487}" type="datetimeFigureOut">
              <a:rPr lang="ko-KR" altLang="en-US" smtClean="0"/>
              <a:t>2017-04-19</a:t>
            </a:fld>
            <a:endParaRPr lang="ko-KR" altLang="en-US"/>
          </a:p>
        </p:txBody>
      </p:sp>
      <p:sp>
        <p:nvSpPr>
          <p:cNvPr id="4" name="바닥글 개체 틀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19D4C662-FFF4-48C4-ABC0-A8809186A75B}" type="slidenum">
              <a:rPr lang="ko-KR" altLang="en-US" smtClean="0"/>
              <a:t>‹#›</a:t>
            </a:fld>
            <a:endParaRPr lang="ko-KR" altLang="en-US"/>
          </a:p>
        </p:txBody>
      </p:sp>
    </p:spTree>
    <p:extLst>
      <p:ext uri="{BB962C8B-B14F-4D97-AF65-F5344CB8AC3E}">
        <p14:creationId xmlns:p14="http://schemas.microsoft.com/office/powerpoint/2010/main" val="1108854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CDC738D1-0459-43F7-A464-21C284E4E74D}" type="datetimeFigureOut">
              <a:rPr lang="ko-KR" altLang="en-US" smtClean="0"/>
              <a:t>2017-04-19</a:t>
            </a:fld>
            <a:endParaRPr lang="ko-KR" altLang="en-US"/>
          </a:p>
        </p:txBody>
      </p:sp>
      <p:sp>
        <p:nvSpPr>
          <p:cNvPr id="4" name="슬라이드 이미지 개체 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6BD2332D-E44B-4916-A01F-12B6293272AD}" type="slidenum">
              <a:rPr lang="ko-KR" altLang="en-US" smtClean="0"/>
              <a:t>‹#›</a:t>
            </a:fld>
            <a:endParaRPr lang="ko-KR" altLang="en-US"/>
          </a:p>
        </p:txBody>
      </p:sp>
    </p:spTree>
    <p:extLst>
      <p:ext uri="{BB962C8B-B14F-4D97-AF65-F5344CB8AC3E}">
        <p14:creationId xmlns:p14="http://schemas.microsoft.com/office/powerpoint/2010/main" val="215181988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232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48613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10166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220595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2548476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456515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google.co.kr/url?sa=i&amp;rct=j&amp;q=openvswitch+vlan+tagging&amp;source=images&amp;cd=&amp;cad=rja&amp;docid=ySjI9b1wTePwTM&amp;tbnid=3_szUfCPgRKcNM:&amp;ved=0CAUQjRw&amp;url=http://wangcong.org/blog/archives/category/lk&amp;ei=pzhhUcXVKqSQiAfpmoGgBw&amp;bvm=bv.44770516,d.aGc&amp;psig=AFQjCNEXmYlzGFeglrDVo1vw3It7D80k3Q&amp;ust=1365412237979079"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1.jpeg"/></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hyperlink" Target="http://www.ubuntu.com/download/desktop"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smtClean="0">
                <a:solidFill>
                  <a:srgbClr val="3333FF"/>
                </a:solidFill>
              </a:rPr>
              <a:t>SmartX Labs </a:t>
            </a:r>
            <a:br>
              <a:rPr lang="en-US" altLang="ko-KR" sz="8800" dirty="0" smtClean="0">
                <a:solidFill>
                  <a:srgbClr val="3333FF"/>
                </a:solidFill>
              </a:rPr>
            </a:br>
            <a:r>
              <a:rPr lang="en-US" altLang="ko-KR" sz="6000" dirty="0" smtClean="0">
                <a:solidFill>
                  <a:srgbClr val="3333FF"/>
                </a:solidFill>
              </a:rPr>
              <a:t>for </a:t>
            </a:r>
            <a:r>
              <a:rPr lang="en-US" altLang="ko-KR" sz="6000" dirty="0">
                <a:solidFill>
                  <a:srgbClr val="3333FF"/>
                </a:solidFill>
              </a:rPr>
              <a:t>C</a:t>
            </a:r>
            <a:r>
              <a:rPr lang="en-US" altLang="ko-KR" sz="6000" dirty="0" smtClean="0">
                <a:solidFill>
                  <a:srgbClr val="3333FF"/>
                </a:solidFill>
              </a:rPr>
              <a:t>omputer </a:t>
            </a:r>
            <a:r>
              <a:rPr lang="en-US" altLang="ko-KR" sz="6000" dirty="0">
                <a:solidFill>
                  <a:srgbClr val="3333FF"/>
                </a:solidFill>
              </a:rPr>
              <a:t>S</a:t>
            </a:r>
            <a:r>
              <a:rPr lang="en-US" altLang="ko-KR" sz="6000" dirty="0" smtClean="0">
                <a:solidFill>
                  <a:srgbClr val="3333FF"/>
                </a:solidFill>
              </a:rPr>
              <a:t>ystems</a:t>
            </a:r>
            <a:endParaRPr lang="ko-KR" altLang="en-US" sz="6000" dirty="0"/>
          </a:p>
        </p:txBody>
      </p:sp>
      <p:sp>
        <p:nvSpPr>
          <p:cNvPr id="11" name="부제목 4"/>
          <p:cNvSpPr txBox="1">
            <a:spLocks/>
          </p:cNvSpPr>
          <p:nvPr/>
        </p:nvSpPr>
        <p:spPr>
          <a:xfrm>
            <a:off x="253678" y="3429000"/>
            <a:ext cx="4318322" cy="1367631"/>
          </a:xfrm>
          <a:prstGeom prst="rect">
            <a:avLst/>
          </a:prstGeom>
        </p:spPr>
        <p:txBody>
          <a:bodyPr/>
          <a:lstStyle/>
          <a:p>
            <a:pPr marL="342900" indent="-342900" algn="ctr" eaLnBrk="1" latinLnBrk="1" hangingPunct="1">
              <a:spcBef>
                <a:spcPct val="20000"/>
              </a:spcBef>
              <a:defRPr/>
            </a:pPr>
            <a:r>
              <a:rPr lang="en-US" altLang="ko-KR" sz="4400" dirty="0" smtClean="0"/>
              <a:t>Box Lab v01</a:t>
            </a:r>
          </a:p>
          <a:p>
            <a:pPr marL="342900" indent="-342900" algn="ctr" eaLnBrk="1" latinLnBrk="1" hangingPunct="1">
              <a:spcBef>
                <a:spcPct val="20000"/>
              </a:spcBef>
              <a:defRPr/>
            </a:pPr>
            <a:r>
              <a:rPr lang="en-US" altLang="ko-KR" sz="2800" dirty="0" smtClean="0"/>
              <a:t>(2017,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smtClean="0"/>
              <a:t>NetCS Lab</a:t>
            </a:r>
            <a:endParaRPr lang="en-US" altLang="ko-KR" sz="3200"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408863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36634" y="1938609"/>
            <a:ext cx="7479792" cy="2443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2400" dirty="0" smtClean="0"/>
              <a:t>Hypervisor</a:t>
            </a:r>
            <a:endParaRPr lang="ko-KR" altLang="en-US" sz="2400" dirty="0"/>
          </a:p>
        </p:txBody>
      </p:sp>
      <p:sp>
        <p:nvSpPr>
          <p:cNvPr id="5" name="모서리가 둥근 직사각형 4"/>
          <p:cNvSpPr/>
          <p:nvPr/>
        </p:nvSpPr>
        <p:spPr>
          <a:xfrm>
            <a:off x="13632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6" name="직사각형 5"/>
          <p:cNvSpPr/>
          <p:nvPr/>
        </p:nvSpPr>
        <p:spPr>
          <a:xfrm>
            <a:off x="17343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363278" y="4120275"/>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Virtual switch</a:t>
            </a:r>
            <a:endParaRPr lang="ko-KR" altLang="en-US" sz="1600" dirty="0">
              <a:solidFill>
                <a:schemeClr val="tx1"/>
              </a:solidFill>
            </a:endParaRPr>
          </a:p>
        </p:txBody>
      </p:sp>
      <p:sp>
        <p:nvSpPr>
          <p:cNvPr id="8" name="모서리가 둥근 직사각형 7"/>
          <p:cNvSpPr/>
          <p:nvPr/>
        </p:nvSpPr>
        <p:spPr>
          <a:xfrm>
            <a:off x="3219510"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9" name="직사각형 8"/>
          <p:cNvSpPr/>
          <p:nvPr/>
        </p:nvSpPr>
        <p:spPr>
          <a:xfrm>
            <a:off x="3590532"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981194"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1" name="직사각형 10"/>
          <p:cNvSpPr/>
          <p:nvPr/>
        </p:nvSpPr>
        <p:spPr>
          <a:xfrm>
            <a:off x="5352216"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7356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3" name="직사각형 12"/>
          <p:cNvSpPr/>
          <p:nvPr/>
        </p:nvSpPr>
        <p:spPr>
          <a:xfrm>
            <a:off x="71067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7343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590532"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352216"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1067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a:stCxn id="6" idx="2"/>
            <a:endCxn id="14" idx="0"/>
          </p:cNvCxnSpPr>
          <p:nvPr/>
        </p:nvCxnSpPr>
        <p:spPr>
          <a:xfrm>
            <a:off x="1962900"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endCxn id="15" idx="0"/>
          </p:cNvCxnSpPr>
          <p:nvPr/>
        </p:nvCxnSpPr>
        <p:spPr>
          <a:xfrm>
            <a:off x="3817578" y="3587243"/>
            <a:ext cx="1554"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2"/>
            <a:endCxn id="16" idx="0"/>
          </p:cNvCxnSpPr>
          <p:nvPr/>
        </p:nvCxnSpPr>
        <p:spPr>
          <a:xfrm>
            <a:off x="5580816"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a:endCxn id="17" idx="0"/>
          </p:cNvCxnSpPr>
          <p:nvPr/>
        </p:nvCxnSpPr>
        <p:spPr>
          <a:xfrm flipH="1">
            <a:off x="7335300" y="3587243"/>
            <a:ext cx="2718"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1363278" y="5367144"/>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Physical switch</a:t>
            </a:r>
            <a:endParaRPr lang="ko-KR" altLang="en-US" sz="1600" dirty="0">
              <a:solidFill>
                <a:schemeClr val="tx1"/>
              </a:solidFill>
            </a:endParaRPr>
          </a:p>
        </p:txBody>
      </p:sp>
      <p:sp>
        <p:nvSpPr>
          <p:cNvPr id="37" name="직사각형 36"/>
          <p:cNvSpPr/>
          <p:nvPr/>
        </p:nvSpPr>
        <p:spPr>
          <a:xfrm>
            <a:off x="4343400" y="4555220"/>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343399" y="5227698"/>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a:stCxn id="37" idx="2"/>
            <a:endCxn id="38" idx="0"/>
          </p:cNvCxnSpPr>
          <p:nvPr/>
        </p:nvCxnSpPr>
        <p:spPr>
          <a:xfrm flipH="1">
            <a:off x="4571999" y="4834112"/>
            <a:ext cx="1" cy="39358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922591" y="3409941"/>
            <a:ext cx="1050224" cy="307777"/>
          </a:xfrm>
          <a:prstGeom prst="rect">
            <a:avLst/>
          </a:prstGeom>
          <a:noFill/>
        </p:spPr>
        <p:txBody>
          <a:bodyPr wrap="none" rtlCol="0">
            <a:spAutoFit/>
          </a:bodyPr>
          <a:lstStyle/>
          <a:p>
            <a:r>
              <a:rPr lang="en-US" altLang="ko-KR" sz="1400" dirty="0" smtClean="0"/>
              <a:t>Virtual NIC</a:t>
            </a:r>
            <a:endParaRPr lang="ko-KR" altLang="en-US" sz="1400" dirty="0"/>
          </a:p>
        </p:txBody>
      </p:sp>
      <p:sp>
        <p:nvSpPr>
          <p:cNvPr id="45" name="TextBox 44"/>
          <p:cNvSpPr txBox="1"/>
          <p:nvPr/>
        </p:nvSpPr>
        <p:spPr>
          <a:xfrm>
            <a:off x="1915026" y="3968392"/>
            <a:ext cx="918841" cy="523220"/>
          </a:xfrm>
          <a:prstGeom prst="rect">
            <a:avLst/>
          </a:prstGeom>
          <a:noFill/>
        </p:spPr>
        <p:txBody>
          <a:bodyPr wrap="none" rtlCol="0">
            <a:spAutoFit/>
          </a:bodyPr>
          <a:lstStyle/>
          <a:p>
            <a:r>
              <a:rPr lang="en-US" altLang="ko-KR" sz="1400" dirty="0" smtClean="0"/>
              <a:t>Virtual</a:t>
            </a:r>
          </a:p>
          <a:p>
            <a:r>
              <a:rPr lang="en-US" altLang="ko-KR" sz="1400" dirty="0" smtClean="0"/>
              <a:t>interface</a:t>
            </a:r>
            <a:endParaRPr lang="ko-KR" altLang="en-US" sz="1400" dirty="0"/>
          </a:p>
        </p:txBody>
      </p:sp>
      <p:sp>
        <p:nvSpPr>
          <p:cNvPr id="50" name="직사각형 49"/>
          <p:cNvSpPr/>
          <p:nvPr/>
        </p:nvSpPr>
        <p:spPr>
          <a:xfrm>
            <a:off x="642551" y="1762897"/>
            <a:ext cx="7858897" cy="3167578"/>
          </a:xfrm>
          <a:prstGeom prst="rect">
            <a:avLst/>
          </a:prstGeom>
          <a:no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525960" y="1375970"/>
            <a:ext cx="1914178" cy="369332"/>
          </a:xfrm>
          <a:prstGeom prst="rect">
            <a:avLst/>
          </a:prstGeom>
          <a:noFill/>
        </p:spPr>
        <p:txBody>
          <a:bodyPr wrap="none" rtlCol="0">
            <a:spAutoFit/>
          </a:bodyPr>
          <a:lstStyle/>
          <a:p>
            <a:r>
              <a:rPr lang="en-US" altLang="ko-KR" dirty="0" smtClean="0"/>
              <a:t>Virtual L2 network</a:t>
            </a:r>
            <a:endParaRPr lang="ko-KR" altLang="en-US" dirty="0"/>
          </a:p>
        </p:txBody>
      </p:sp>
      <p:sp>
        <p:nvSpPr>
          <p:cNvPr id="3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 Switch</a:t>
            </a:r>
            <a:r>
              <a:rPr lang="en-US" altLang="ko-KR" sz="4000" dirty="0" smtClean="0">
                <a:solidFill>
                  <a:srgbClr val="0070C0"/>
                </a:solidFill>
              </a:rPr>
              <a:t>: Basic Architecture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10</a:t>
            </a:fld>
            <a:endParaRPr lang="ko-KR" altLang="en-US"/>
          </a:p>
        </p:txBody>
      </p:sp>
    </p:spTree>
    <p:extLst>
      <p:ext uri="{BB962C8B-B14F-4D97-AF65-F5344CB8AC3E}">
        <p14:creationId xmlns:p14="http://schemas.microsoft.com/office/powerpoint/2010/main" val="791531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openvswitch.org/assets/featured-image.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704" y="1058596"/>
            <a:ext cx="618259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0" y="6488668"/>
            <a:ext cx="2459006" cy="369332"/>
          </a:xfrm>
          <a:prstGeom prst="rect">
            <a:avLst/>
          </a:prstGeom>
        </p:spPr>
        <p:txBody>
          <a:bodyPr wrap="none">
            <a:spAutoFit/>
          </a:bodyPr>
          <a:lstStyle/>
          <a:p>
            <a:r>
              <a:rPr lang="ko-KR" altLang="en-US" dirty="0"/>
              <a:t>http://openvswitch.org/</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Introduction</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11</a:t>
            </a:fld>
            <a:endParaRPr lang="ko-KR" altLang="en-US"/>
          </a:p>
        </p:txBody>
      </p:sp>
    </p:spTree>
    <p:extLst>
      <p:ext uri="{BB962C8B-B14F-4D97-AF65-F5344CB8AC3E}">
        <p14:creationId xmlns:p14="http://schemas.microsoft.com/office/powerpoint/2010/main" val="4233768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p:cNvSpPr>
            <a:spLocks noChangeArrowheads="1"/>
          </p:cNvSpPr>
          <p:nvPr/>
        </p:nvSpPr>
        <p:spPr bwMode="auto">
          <a:xfrm>
            <a:off x="788988" y="2409825"/>
            <a:ext cx="7451725" cy="1095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5" name="object 3"/>
          <p:cNvSpPr>
            <a:spLocks/>
          </p:cNvSpPr>
          <p:nvPr/>
        </p:nvSpPr>
        <p:spPr bwMode="auto">
          <a:xfrm>
            <a:off x="831850" y="2443163"/>
            <a:ext cx="7369175" cy="7937"/>
          </a:xfrm>
          <a:custGeom>
            <a:avLst/>
            <a:gdLst>
              <a:gd name="T0" fmla="*/ 0 w 8105901"/>
              <a:gd name="T1" fmla="*/ 12 h 9621"/>
              <a:gd name="T2" fmla="*/ 288680 w 8105901"/>
              <a:gd name="T3" fmla="*/ 0 h 9621"/>
              <a:gd name="T4" fmla="*/ 0 60000 65536"/>
              <a:gd name="T5" fmla="*/ 0 60000 65536"/>
            </a:gdLst>
            <a:ahLst/>
            <a:cxnLst>
              <a:cxn ang="T4">
                <a:pos x="T0" y="T1"/>
              </a:cxn>
              <a:cxn ang="T5">
                <a:pos x="T2" y="T3"/>
              </a:cxn>
            </a:cxnLst>
            <a:rect l="0" t="0" r="r" b="b"/>
            <a:pathLst>
              <a:path w="8105901" h="9621">
                <a:moveTo>
                  <a:pt x="0" y="9621"/>
                </a:moveTo>
                <a:lnTo>
                  <a:pt x="8105901"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6" name="object 4"/>
          <p:cNvSpPr>
            <a:spLocks noChangeArrowheads="1"/>
          </p:cNvSpPr>
          <p:nvPr/>
        </p:nvSpPr>
        <p:spPr bwMode="auto">
          <a:xfrm>
            <a:off x="2690813" y="1970088"/>
            <a:ext cx="1571625" cy="11144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7" name="object 5"/>
          <p:cNvSpPr>
            <a:spLocks/>
          </p:cNvSpPr>
          <p:nvPr/>
        </p:nvSpPr>
        <p:spPr bwMode="auto">
          <a:xfrm>
            <a:off x="2736850" y="2193925"/>
            <a:ext cx="1268413" cy="823913"/>
          </a:xfrm>
          <a:custGeom>
            <a:avLst/>
            <a:gdLst>
              <a:gd name="T0" fmla="*/ 0 w 1394941"/>
              <a:gd name="T1" fmla="*/ 11756 h 933609"/>
              <a:gd name="T2" fmla="*/ 50029 w 1394941"/>
              <a:gd name="T3" fmla="*/ 0 h 933609"/>
              <a:gd name="T4" fmla="*/ 0 60000 65536"/>
              <a:gd name="T5" fmla="*/ 0 60000 65536"/>
            </a:gdLst>
            <a:ahLst/>
            <a:cxnLst>
              <a:cxn ang="T4">
                <a:pos x="T0" y="T1"/>
              </a:cxn>
              <a:cxn ang="T5">
                <a:pos x="T2" y="T3"/>
              </a:cxn>
            </a:cxnLst>
            <a:rect l="0" t="0" r="r" b="b"/>
            <a:pathLst>
              <a:path w="1394941" h="933609">
                <a:moveTo>
                  <a:pt x="0" y="933609"/>
                </a:moveTo>
                <a:lnTo>
                  <a:pt x="1394941"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8" name="object 6"/>
          <p:cNvSpPr>
            <a:spLocks/>
          </p:cNvSpPr>
          <p:nvPr/>
        </p:nvSpPr>
        <p:spPr bwMode="auto">
          <a:xfrm>
            <a:off x="3895725" y="2181225"/>
            <a:ext cx="128588" cy="109538"/>
          </a:xfrm>
          <a:custGeom>
            <a:avLst/>
            <a:gdLst>
              <a:gd name="T0" fmla="*/ 5797 w 140860"/>
              <a:gd name="T1" fmla="*/ 0 h 123409"/>
              <a:gd name="T2" fmla="*/ 0 w 140860"/>
              <a:gd name="T3" fmla="*/ 277 h 123409"/>
              <a:gd name="T4" fmla="*/ 2908 w 140860"/>
              <a:gd name="T5" fmla="*/ 1901 h 123409"/>
              <a:gd name="T6" fmla="*/ 5797 w 140860"/>
              <a:gd name="T7" fmla="*/ 0 h 1234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860" h="123409">
                <a:moveTo>
                  <a:pt x="140860" y="0"/>
                </a:moveTo>
                <a:lnTo>
                  <a:pt x="0" y="17866"/>
                </a:lnTo>
                <a:lnTo>
                  <a:pt x="70637" y="123409"/>
                </a:lnTo>
                <a:lnTo>
                  <a:pt x="14086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80" name="object 8"/>
          <p:cNvSpPr>
            <a:spLocks noChangeArrowheads="1"/>
          </p:cNvSpPr>
          <p:nvPr/>
        </p:nvSpPr>
        <p:spPr bwMode="auto">
          <a:xfrm>
            <a:off x="788988" y="5013325"/>
            <a:ext cx="7451725" cy="1095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1" name="object 9"/>
          <p:cNvSpPr>
            <a:spLocks/>
          </p:cNvSpPr>
          <p:nvPr/>
        </p:nvSpPr>
        <p:spPr bwMode="auto">
          <a:xfrm>
            <a:off x="831850" y="5046663"/>
            <a:ext cx="7369175" cy="9525"/>
          </a:xfrm>
          <a:custGeom>
            <a:avLst/>
            <a:gdLst>
              <a:gd name="T0" fmla="*/ 0 w 8105901"/>
              <a:gd name="T1" fmla="*/ 6750 h 9622"/>
              <a:gd name="T2" fmla="*/ 288680 w 8105901"/>
              <a:gd name="T3" fmla="*/ 0 h 9622"/>
              <a:gd name="T4" fmla="*/ 0 60000 65536"/>
              <a:gd name="T5" fmla="*/ 0 60000 65536"/>
            </a:gdLst>
            <a:ahLst/>
            <a:cxnLst>
              <a:cxn ang="T4">
                <a:pos x="T0" y="T1"/>
              </a:cxn>
              <a:cxn ang="T5">
                <a:pos x="T2" y="T3"/>
              </a:cxn>
            </a:cxnLst>
            <a:rect l="0" t="0" r="r" b="b"/>
            <a:pathLst>
              <a:path w="8105901" h="9622">
                <a:moveTo>
                  <a:pt x="0" y="9622"/>
                </a:moveTo>
                <a:lnTo>
                  <a:pt x="8105901" y="0"/>
                </a:lnTo>
              </a:path>
            </a:pathLst>
          </a:custGeom>
          <a:noFill/>
          <a:ln w="25399">
            <a:solidFill>
              <a:srgbClr val="6095C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82" name="object 12"/>
          <p:cNvSpPr>
            <a:spLocks/>
          </p:cNvSpPr>
          <p:nvPr/>
        </p:nvSpPr>
        <p:spPr bwMode="auto">
          <a:xfrm>
            <a:off x="4772025" y="5259388"/>
            <a:ext cx="2919413" cy="654050"/>
          </a:xfrm>
          <a:custGeom>
            <a:avLst/>
            <a:gdLst>
              <a:gd name="T0" fmla="*/ 0 w 3212025"/>
              <a:gd name="T1" fmla="*/ 1572 h 740884"/>
              <a:gd name="T2" fmla="*/ 263 w 3212025"/>
              <a:gd name="T3" fmla="*/ 1034 h 740884"/>
              <a:gd name="T4" fmla="*/ 993 w 3212025"/>
              <a:gd name="T5" fmla="*/ 575 h 740884"/>
              <a:gd name="T6" fmla="*/ 2090 w 3212025"/>
              <a:gd name="T7" fmla="*/ 230 h 740884"/>
              <a:gd name="T8" fmla="*/ 3468 w 3212025"/>
              <a:gd name="T9" fmla="*/ 34 h 740884"/>
              <a:gd name="T10" fmla="*/ 109103 w 3212025"/>
              <a:gd name="T11" fmla="*/ 0 h 740884"/>
              <a:gd name="T12" fmla="*/ 109621 w 3212025"/>
              <a:gd name="T13" fmla="*/ 11 h 740884"/>
              <a:gd name="T14" fmla="*/ 111052 w 3212025"/>
              <a:gd name="T15" fmla="*/ 165 h 740884"/>
              <a:gd name="T16" fmla="*/ 112228 w 3212025"/>
              <a:gd name="T17" fmla="*/ 477 h 740884"/>
              <a:gd name="T18" fmla="*/ 113059 w 3212025"/>
              <a:gd name="T19" fmla="*/ 909 h 740884"/>
              <a:gd name="T20" fmla="*/ 113447 w 3212025"/>
              <a:gd name="T21" fmla="*/ 1433 h 740884"/>
              <a:gd name="T22" fmla="*/ 113465 w 3212025"/>
              <a:gd name="T23" fmla="*/ 7865 h 740884"/>
              <a:gd name="T24" fmla="*/ 113435 w 3212025"/>
              <a:gd name="T25" fmla="*/ 8051 h 740884"/>
              <a:gd name="T26" fmla="*/ 113005 w 3212025"/>
              <a:gd name="T27" fmla="*/ 8568 h 740884"/>
              <a:gd name="T28" fmla="*/ 112144 w 3212025"/>
              <a:gd name="T29" fmla="*/ 8993 h 740884"/>
              <a:gd name="T30" fmla="*/ 110941 w 3212025"/>
              <a:gd name="T31" fmla="*/ 9292 h 740884"/>
              <a:gd name="T32" fmla="*/ 109493 w 3212025"/>
              <a:gd name="T33" fmla="*/ 9432 h 740884"/>
              <a:gd name="T34" fmla="*/ 4362 w 3212025"/>
              <a:gd name="T35" fmla="*/ 9439 h 740884"/>
              <a:gd name="T36" fmla="*/ 3845 w 3212025"/>
              <a:gd name="T37" fmla="*/ 9427 h 740884"/>
              <a:gd name="T38" fmla="*/ 2413 w 3212025"/>
              <a:gd name="T39" fmla="*/ 9273 h 740884"/>
              <a:gd name="T40" fmla="*/ 1234 w 3212025"/>
              <a:gd name="T41" fmla="*/ 8961 h 740884"/>
              <a:gd name="T42" fmla="*/ 405 w 3212025"/>
              <a:gd name="T43" fmla="*/ 8528 h 740884"/>
              <a:gd name="T44" fmla="*/ 17 w 3212025"/>
              <a:gd name="T45" fmla="*/ 8006 h 740884"/>
              <a:gd name="T46" fmla="*/ 0 w 3212025"/>
              <a:gd name="T47" fmla="*/ 1572 h 7408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12025" h="740884">
                <a:moveTo>
                  <a:pt x="0" y="123482"/>
                </a:moveTo>
                <a:lnTo>
                  <a:pt x="7454" y="81130"/>
                </a:lnTo>
                <a:lnTo>
                  <a:pt x="28058" y="45105"/>
                </a:lnTo>
                <a:lnTo>
                  <a:pt x="59171" y="18048"/>
                </a:lnTo>
                <a:lnTo>
                  <a:pt x="98152" y="2600"/>
                </a:lnTo>
                <a:lnTo>
                  <a:pt x="3088541" y="0"/>
                </a:lnTo>
                <a:lnTo>
                  <a:pt x="3103199" y="860"/>
                </a:lnTo>
                <a:lnTo>
                  <a:pt x="3143736" y="12991"/>
                </a:lnTo>
                <a:lnTo>
                  <a:pt x="3177065" y="37391"/>
                </a:lnTo>
                <a:lnTo>
                  <a:pt x="3200545" y="71420"/>
                </a:lnTo>
                <a:lnTo>
                  <a:pt x="3211538" y="112437"/>
                </a:lnTo>
                <a:lnTo>
                  <a:pt x="3212025" y="617401"/>
                </a:lnTo>
                <a:lnTo>
                  <a:pt x="3211164" y="632059"/>
                </a:lnTo>
                <a:lnTo>
                  <a:pt x="3199033" y="672596"/>
                </a:lnTo>
                <a:lnTo>
                  <a:pt x="3174633" y="705925"/>
                </a:lnTo>
                <a:lnTo>
                  <a:pt x="3140604" y="729405"/>
                </a:lnTo>
                <a:lnTo>
                  <a:pt x="3099586" y="740397"/>
                </a:lnTo>
                <a:lnTo>
                  <a:pt x="123483" y="740884"/>
                </a:lnTo>
                <a:lnTo>
                  <a:pt x="108825" y="740023"/>
                </a:lnTo>
                <a:lnTo>
                  <a:pt x="68288" y="727892"/>
                </a:lnTo>
                <a:lnTo>
                  <a:pt x="34959" y="703492"/>
                </a:lnTo>
                <a:lnTo>
                  <a:pt x="11479" y="669463"/>
                </a:lnTo>
                <a:lnTo>
                  <a:pt x="487" y="628446"/>
                </a:lnTo>
                <a:lnTo>
                  <a:pt x="0" y="123482"/>
                </a:lnTo>
                <a:close/>
              </a:path>
            </a:pathLst>
          </a:custGeom>
          <a:solidFill>
            <a:srgbClr val="00B0F0"/>
          </a:solidFill>
          <a:ln w="9524">
            <a:solidFill>
              <a:srgbClr val="5B92C7"/>
            </a:solidFill>
            <a:round/>
            <a:headEnd/>
            <a:tailEnd/>
          </a:ln>
        </p:spPr>
        <p:txBody>
          <a:bodyPr lIns="0" tIns="0" rIns="0" bIns="0" anchor="ctr"/>
          <a:lstStyle/>
          <a:p>
            <a:pPr algn="ctr"/>
            <a:r>
              <a:rPr lang="en-US" altLang="ko-KR" dirty="0" smtClean="0">
                <a:solidFill>
                  <a:srgbClr val="FF0000"/>
                </a:solidFill>
              </a:rPr>
              <a:t>Openvswitch_mod.ko</a:t>
            </a:r>
            <a:endParaRPr lang="ko-KR" altLang="en-US" dirty="0">
              <a:solidFill>
                <a:srgbClr val="FF0000"/>
              </a:solidFill>
            </a:endParaRPr>
          </a:p>
        </p:txBody>
      </p:sp>
      <p:sp>
        <p:nvSpPr>
          <p:cNvPr id="54284" name="object 14"/>
          <p:cNvSpPr>
            <a:spLocks noChangeArrowheads="1"/>
          </p:cNvSpPr>
          <p:nvPr/>
        </p:nvSpPr>
        <p:spPr bwMode="auto">
          <a:xfrm>
            <a:off x="1190625" y="2992438"/>
            <a:ext cx="3094038" cy="19589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5" name="object 15"/>
          <p:cNvSpPr>
            <a:spLocks noChangeArrowheads="1"/>
          </p:cNvSpPr>
          <p:nvPr/>
        </p:nvSpPr>
        <p:spPr bwMode="auto">
          <a:xfrm>
            <a:off x="1236663" y="3017838"/>
            <a:ext cx="3001962" cy="18684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6" name="object 16"/>
          <p:cNvSpPr>
            <a:spLocks/>
          </p:cNvSpPr>
          <p:nvPr/>
        </p:nvSpPr>
        <p:spPr bwMode="auto">
          <a:xfrm>
            <a:off x="1236663" y="3017838"/>
            <a:ext cx="3001962" cy="1868487"/>
          </a:xfrm>
          <a:custGeom>
            <a:avLst/>
            <a:gdLst>
              <a:gd name="T0" fmla="*/ 0 w 3301705"/>
              <a:gd name="T1" fmla="*/ 4474 h 2116814"/>
              <a:gd name="T2" fmla="*/ 165 w 3301705"/>
              <a:gd name="T3" fmla="*/ 3749 h 2116814"/>
              <a:gd name="T4" fmla="*/ 643 w 3301705"/>
              <a:gd name="T5" fmla="*/ 3061 h 2116814"/>
              <a:gd name="T6" fmla="*/ 1407 w 3301705"/>
              <a:gd name="T7" fmla="*/ 2419 h 2116814"/>
              <a:gd name="T8" fmla="*/ 2436 w 3301705"/>
              <a:gd name="T9" fmla="*/ 1832 h 2116814"/>
              <a:gd name="T10" fmla="*/ 3695 w 3301705"/>
              <a:gd name="T11" fmla="*/ 1312 h 2116814"/>
              <a:gd name="T12" fmla="*/ 5164 w 3301705"/>
              <a:gd name="T13" fmla="*/ 863 h 2116814"/>
              <a:gd name="T14" fmla="*/ 6817 w 3301705"/>
              <a:gd name="T15" fmla="*/ 500 h 2116814"/>
              <a:gd name="T16" fmla="*/ 8628 w 3301705"/>
              <a:gd name="T17" fmla="*/ 228 h 2116814"/>
              <a:gd name="T18" fmla="*/ 10569 w 3301705"/>
              <a:gd name="T19" fmla="*/ 58 h 2116814"/>
              <a:gd name="T20" fmla="*/ 12614 w 3301705"/>
              <a:gd name="T21" fmla="*/ 0 h 2116814"/>
              <a:gd name="T22" fmla="*/ 105439 w 3301705"/>
              <a:gd name="T23" fmla="*/ 0 h 2116814"/>
              <a:gd name="T24" fmla="*/ 107485 w 3301705"/>
              <a:gd name="T25" fmla="*/ 58 h 2116814"/>
              <a:gd name="T26" fmla="*/ 109427 w 3301705"/>
              <a:gd name="T27" fmla="*/ 228 h 2116814"/>
              <a:gd name="T28" fmla="*/ 111236 w 3301705"/>
              <a:gd name="T29" fmla="*/ 500 h 2116814"/>
              <a:gd name="T30" fmla="*/ 112889 w 3301705"/>
              <a:gd name="T31" fmla="*/ 863 h 2116814"/>
              <a:gd name="T32" fmla="*/ 114359 w 3301705"/>
              <a:gd name="T33" fmla="*/ 1312 h 2116814"/>
              <a:gd name="T34" fmla="*/ 115620 w 3301705"/>
              <a:gd name="T35" fmla="*/ 1832 h 2116814"/>
              <a:gd name="T36" fmla="*/ 116646 w 3301705"/>
              <a:gd name="T37" fmla="*/ 2419 h 2116814"/>
              <a:gd name="T38" fmla="*/ 117411 w 3301705"/>
              <a:gd name="T39" fmla="*/ 3061 h 2116814"/>
              <a:gd name="T40" fmla="*/ 117889 w 3301705"/>
              <a:gd name="T41" fmla="*/ 3749 h 2116814"/>
              <a:gd name="T42" fmla="*/ 118053 w 3301705"/>
              <a:gd name="T43" fmla="*/ 4474 h 2116814"/>
              <a:gd name="T44" fmla="*/ 118053 w 3301705"/>
              <a:gd name="T45" fmla="*/ 22374 h 2116814"/>
              <a:gd name="T46" fmla="*/ 117889 w 3301705"/>
              <a:gd name="T47" fmla="*/ 23101 h 2116814"/>
              <a:gd name="T48" fmla="*/ 117411 w 3301705"/>
              <a:gd name="T49" fmla="*/ 23789 h 2116814"/>
              <a:gd name="T50" fmla="*/ 116646 w 3301705"/>
              <a:gd name="T51" fmla="*/ 24431 h 2116814"/>
              <a:gd name="T52" fmla="*/ 115620 w 3301705"/>
              <a:gd name="T53" fmla="*/ 25018 h 2116814"/>
              <a:gd name="T54" fmla="*/ 114359 w 3301705"/>
              <a:gd name="T55" fmla="*/ 25541 h 2116814"/>
              <a:gd name="T56" fmla="*/ 112889 w 3301705"/>
              <a:gd name="T57" fmla="*/ 25986 h 2116814"/>
              <a:gd name="T58" fmla="*/ 111236 w 3301705"/>
              <a:gd name="T59" fmla="*/ 26350 h 2116814"/>
              <a:gd name="T60" fmla="*/ 109427 w 3301705"/>
              <a:gd name="T61" fmla="*/ 26622 h 2116814"/>
              <a:gd name="T62" fmla="*/ 107485 w 3301705"/>
              <a:gd name="T63" fmla="*/ 26791 h 2116814"/>
              <a:gd name="T64" fmla="*/ 105439 w 3301705"/>
              <a:gd name="T65" fmla="*/ 26850 h 2116814"/>
              <a:gd name="T66" fmla="*/ 12614 w 3301705"/>
              <a:gd name="T67" fmla="*/ 26850 h 2116814"/>
              <a:gd name="T68" fmla="*/ 10569 w 3301705"/>
              <a:gd name="T69" fmla="*/ 26791 h 2116814"/>
              <a:gd name="T70" fmla="*/ 8628 w 3301705"/>
              <a:gd name="T71" fmla="*/ 26622 h 2116814"/>
              <a:gd name="T72" fmla="*/ 6817 w 3301705"/>
              <a:gd name="T73" fmla="*/ 26350 h 2116814"/>
              <a:gd name="T74" fmla="*/ 5164 w 3301705"/>
              <a:gd name="T75" fmla="*/ 25986 h 2116814"/>
              <a:gd name="T76" fmla="*/ 3695 w 3301705"/>
              <a:gd name="T77" fmla="*/ 25541 h 2116814"/>
              <a:gd name="T78" fmla="*/ 2436 w 3301705"/>
              <a:gd name="T79" fmla="*/ 25018 h 2116814"/>
              <a:gd name="T80" fmla="*/ 1407 w 3301705"/>
              <a:gd name="T81" fmla="*/ 24431 h 2116814"/>
              <a:gd name="T82" fmla="*/ 643 w 3301705"/>
              <a:gd name="T83" fmla="*/ 23789 h 2116814"/>
              <a:gd name="T84" fmla="*/ 165 w 3301705"/>
              <a:gd name="T85" fmla="*/ 23101 h 2116814"/>
              <a:gd name="T86" fmla="*/ 0 w 3301705"/>
              <a:gd name="T87" fmla="*/ 22374 h 2116814"/>
              <a:gd name="T88" fmla="*/ 0 w 3301705"/>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01705" h="2116814">
                <a:moveTo>
                  <a:pt x="0" y="352809"/>
                </a:moveTo>
                <a:lnTo>
                  <a:pt x="4617" y="295582"/>
                </a:lnTo>
                <a:lnTo>
                  <a:pt x="17986" y="241294"/>
                </a:lnTo>
                <a:lnTo>
                  <a:pt x="39380" y="190673"/>
                </a:lnTo>
                <a:lnTo>
                  <a:pt x="68071" y="144444"/>
                </a:lnTo>
                <a:lnTo>
                  <a:pt x="103335" y="103335"/>
                </a:lnTo>
                <a:lnTo>
                  <a:pt x="144444" y="68071"/>
                </a:lnTo>
                <a:lnTo>
                  <a:pt x="190673" y="39380"/>
                </a:lnTo>
                <a:lnTo>
                  <a:pt x="241294" y="17986"/>
                </a:lnTo>
                <a:lnTo>
                  <a:pt x="295582" y="4617"/>
                </a:lnTo>
                <a:lnTo>
                  <a:pt x="352809" y="0"/>
                </a:lnTo>
                <a:lnTo>
                  <a:pt x="2948895" y="0"/>
                </a:lnTo>
                <a:lnTo>
                  <a:pt x="3006122" y="4617"/>
                </a:lnTo>
                <a:lnTo>
                  <a:pt x="3060410" y="17986"/>
                </a:lnTo>
                <a:lnTo>
                  <a:pt x="3111031" y="39380"/>
                </a:lnTo>
                <a:lnTo>
                  <a:pt x="3157260" y="68071"/>
                </a:lnTo>
                <a:lnTo>
                  <a:pt x="3198369" y="103335"/>
                </a:lnTo>
                <a:lnTo>
                  <a:pt x="3233633" y="144444"/>
                </a:lnTo>
                <a:lnTo>
                  <a:pt x="3262325" y="190673"/>
                </a:lnTo>
                <a:lnTo>
                  <a:pt x="3283718" y="241294"/>
                </a:lnTo>
                <a:lnTo>
                  <a:pt x="3297087" y="295582"/>
                </a:lnTo>
                <a:lnTo>
                  <a:pt x="3301705" y="352809"/>
                </a:lnTo>
                <a:lnTo>
                  <a:pt x="3301705" y="1764004"/>
                </a:lnTo>
                <a:lnTo>
                  <a:pt x="3297087" y="1821232"/>
                </a:lnTo>
                <a:lnTo>
                  <a:pt x="3283718" y="1875519"/>
                </a:lnTo>
                <a:lnTo>
                  <a:pt x="3262325" y="1926140"/>
                </a:lnTo>
                <a:lnTo>
                  <a:pt x="3233633" y="1972369"/>
                </a:lnTo>
                <a:lnTo>
                  <a:pt x="3198369" y="2013478"/>
                </a:lnTo>
                <a:lnTo>
                  <a:pt x="3157260" y="2048742"/>
                </a:lnTo>
                <a:lnTo>
                  <a:pt x="3111031" y="2077434"/>
                </a:lnTo>
                <a:lnTo>
                  <a:pt x="3060410" y="2098827"/>
                </a:lnTo>
                <a:lnTo>
                  <a:pt x="3006122" y="2112196"/>
                </a:lnTo>
                <a:lnTo>
                  <a:pt x="2948895" y="2116814"/>
                </a:lnTo>
                <a:lnTo>
                  <a:pt x="352809" y="2116814"/>
                </a:lnTo>
                <a:lnTo>
                  <a:pt x="295582" y="2112196"/>
                </a:lnTo>
                <a:lnTo>
                  <a:pt x="241294" y="2098827"/>
                </a:lnTo>
                <a:lnTo>
                  <a:pt x="190673" y="2077434"/>
                </a:lnTo>
                <a:lnTo>
                  <a:pt x="144444"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17" name="object 17"/>
          <p:cNvSpPr txBox="1"/>
          <p:nvPr/>
        </p:nvSpPr>
        <p:spPr>
          <a:xfrm>
            <a:off x="1619250" y="3817938"/>
            <a:ext cx="2160588"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4" dirty="0">
                <a:solidFill>
                  <a:srgbClr val="FFFFFF"/>
                </a:solidFill>
                <a:latin typeface="Calibri"/>
                <a:ea typeface="굴림" charset="-127"/>
                <a:cs typeface="Calibri"/>
              </a:rPr>
              <a:t>v</a:t>
            </a:r>
            <a:r>
              <a:rPr sz="2800" dirty="0">
                <a:solidFill>
                  <a:srgbClr val="FFFFFF"/>
                </a:solidFill>
                <a:latin typeface="Calibri"/>
                <a:ea typeface="굴림" charset="-127"/>
                <a:cs typeface="Calibri"/>
              </a:rPr>
              <a:t>sd</a:t>
            </a:r>
            <a:r>
              <a:rPr sz="2800" spc="-4" dirty="0">
                <a:solidFill>
                  <a:srgbClr val="FFFFFF"/>
                </a:solidFill>
                <a:latin typeface="Calibri"/>
                <a:ea typeface="굴림" charset="-127"/>
                <a:cs typeface="Calibri"/>
              </a:rPr>
              <a:t>b</a:t>
            </a:r>
            <a:r>
              <a:rPr sz="2800" spc="-202" dirty="0">
                <a:solidFill>
                  <a:srgbClr val="FFFFFF"/>
                </a:solidFill>
                <a:latin typeface="Calibri"/>
                <a:ea typeface="굴림" charset="-127"/>
                <a:cs typeface="Calibri"/>
              </a:rPr>
              <a:t>-­‐s</a:t>
            </a:r>
            <a:r>
              <a:rPr sz="2800" spc="-310" dirty="0">
                <a:solidFill>
                  <a:srgbClr val="FFFFFF"/>
                </a:solidFill>
                <a:latin typeface="Calibri"/>
                <a:ea typeface="굴림" charset="-127"/>
                <a:cs typeface="Calibri"/>
              </a:rPr>
              <a:t>e</a:t>
            </a:r>
            <a:r>
              <a:rPr sz="2800" spc="-13" dirty="0">
                <a:solidFill>
                  <a:srgbClr val="FFFFFF"/>
                </a:solidFill>
                <a:latin typeface="Calibri"/>
                <a:ea typeface="굴림" charset="-127"/>
                <a:cs typeface="Calibri"/>
              </a:rPr>
              <a:t>rve</a:t>
            </a:r>
            <a:r>
              <a:rPr sz="2800" spc="-9" dirty="0">
                <a:solidFill>
                  <a:srgbClr val="FFFFFF"/>
                </a:solidFill>
                <a:latin typeface="Calibri"/>
                <a:ea typeface="굴림" charset="-127"/>
                <a:cs typeface="Calibri"/>
              </a:rPr>
              <a:t>r</a:t>
            </a:r>
            <a:endParaRPr sz="2800" dirty="0">
              <a:latin typeface="Calibri"/>
              <a:ea typeface="굴림" charset="-127"/>
              <a:cs typeface="Calibri"/>
            </a:endParaRPr>
          </a:p>
        </p:txBody>
      </p:sp>
      <p:sp>
        <p:nvSpPr>
          <p:cNvPr id="54288" name="object 18"/>
          <p:cNvSpPr txBox="1">
            <a:spLocks noChangeArrowheads="1"/>
          </p:cNvSpPr>
          <p:nvPr/>
        </p:nvSpPr>
        <p:spPr bwMode="auto">
          <a:xfrm>
            <a:off x="7910513" y="4646613"/>
            <a:ext cx="9096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53000"/>
              </a:lnSpc>
            </a:pPr>
            <a:r>
              <a:rPr lang="ko-KR" altLang="ko-KR" b="1">
                <a:latin typeface="Calibri" panose="020F0502020204030204" pitchFamily="34" charset="0"/>
              </a:rPr>
              <a:t>User Kernel</a:t>
            </a:r>
          </a:p>
        </p:txBody>
      </p:sp>
      <p:sp>
        <p:nvSpPr>
          <p:cNvPr id="54289" name="object 19"/>
          <p:cNvSpPr>
            <a:spLocks noChangeArrowheads="1"/>
          </p:cNvSpPr>
          <p:nvPr/>
        </p:nvSpPr>
        <p:spPr bwMode="auto">
          <a:xfrm>
            <a:off x="2636838" y="1782763"/>
            <a:ext cx="3983037" cy="4651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0" name="object 20"/>
          <p:cNvSpPr>
            <a:spLocks noChangeArrowheads="1"/>
          </p:cNvSpPr>
          <p:nvPr/>
        </p:nvSpPr>
        <p:spPr bwMode="auto">
          <a:xfrm>
            <a:off x="3922713" y="1830388"/>
            <a:ext cx="1408112" cy="3841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1" name="object 21"/>
          <p:cNvSpPr>
            <a:spLocks noChangeArrowheads="1"/>
          </p:cNvSpPr>
          <p:nvPr/>
        </p:nvSpPr>
        <p:spPr bwMode="auto">
          <a:xfrm>
            <a:off x="2682875" y="1806575"/>
            <a:ext cx="3892550" cy="3746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2" name="object 22"/>
          <p:cNvSpPr>
            <a:spLocks/>
          </p:cNvSpPr>
          <p:nvPr/>
        </p:nvSpPr>
        <p:spPr bwMode="auto">
          <a:xfrm>
            <a:off x="2682875" y="1806575"/>
            <a:ext cx="3892550" cy="374650"/>
          </a:xfrm>
          <a:custGeom>
            <a:avLst/>
            <a:gdLst>
              <a:gd name="T0" fmla="*/ 0 w 4281584"/>
              <a:gd name="T1" fmla="*/ 800 h 425891"/>
              <a:gd name="T2" fmla="*/ 442 w 4281584"/>
              <a:gd name="T3" fmla="*/ 348 h 425891"/>
              <a:gd name="T4" fmla="*/ 1578 w 4281584"/>
              <a:gd name="T5" fmla="*/ 60 h 425891"/>
              <a:gd name="T6" fmla="*/ 150102 w 4281584"/>
              <a:gd name="T7" fmla="*/ 0 h 425891"/>
              <a:gd name="T8" fmla="*/ 150617 w 4281584"/>
              <a:gd name="T9" fmla="*/ 17 h 425891"/>
              <a:gd name="T10" fmla="*/ 151908 w 4281584"/>
              <a:gd name="T11" fmla="*/ 240 h 425891"/>
              <a:gd name="T12" fmla="*/ 152589 w 4281584"/>
              <a:gd name="T13" fmla="*/ 652 h 425891"/>
              <a:gd name="T14" fmla="*/ 152632 w 4281584"/>
              <a:gd name="T15" fmla="*/ 3996 h 425891"/>
              <a:gd name="T16" fmla="*/ 152578 w 4281584"/>
              <a:gd name="T17" fmla="*/ 4158 h 425891"/>
              <a:gd name="T18" fmla="*/ 151874 w 4281584"/>
              <a:gd name="T19" fmla="*/ 4566 h 425891"/>
              <a:gd name="T20" fmla="*/ 150570 w 4281584"/>
              <a:gd name="T21" fmla="*/ 4781 h 425891"/>
              <a:gd name="T22" fmla="*/ 2530 w 4281584"/>
              <a:gd name="T23" fmla="*/ 4795 h 425891"/>
              <a:gd name="T24" fmla="*/ 2015 w 4281584"/>
              <a:gd name="T25" fmla="*/ 4778 h 425891"/>
              <a:gd name="T26" fmla="*/ 724 w 4281584"/>
              <a:gd name="T27" fmla="*/ 4556 h 425891"/>
              <a:gd name="T28" fmla="*/ 44 w 4281584"/>
              <a:gd name="T29" fmla="*/ 4144 h 425891"/>
              <a:gd name="T30" fmla="*/ 0 w 4281584"/>
              <a:gd name="T31" fmla="*/ 800 h 4258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81584" h="425891">
                <a:moveTo>
                  <a:pt x="0" y="70982"/>
                </a:moveTo>
                <a:lnTo>
                  <a:pt x="12402" y="30885"/>
                </a:lnTo>
                <a:lnTo>
                  <a:pt x="44281" y="5193"/>
                </a:lnTo>
                <a:lnTo>
                  <a:pt x="4210601" y="0"/>
                </a:lnTo>
                <a:lnTo>
                  <a:pt x="4225075" y="1476"/>
                </a:lnTo>
                <a:lnTo>
                  <a:pt x="4261258" y="21259"/>
                </a:lnTo>
                <a:lnTo>
                  <a:pt x="4280373" y="57855"/>
                </a:lnTo>
                <a:lnTo>
                  <a:pt x="4281584" y="354908"/>
                </a:lnTo>
                <a:lnTo>
                  <a:pt x="4280108" y="369382"/>
                </a:lnTo>
                <a:lnTo>
                  <a:pt x="4260325" y="405565"/>
                </a:lnTo>
                <a:lnTo>
                  <a:pt x="4223729" y="424680"/>
                </a:lnTo>
                <a:lnTo>
                  <a:pt x="70983" y="425891"/>
                </a:lnTo>
                <a:lnTo>
                  <a:pt x="56509" y="424415"/>
                </a:lnTo>
                <a:lnTo>
                  <a:pt x="20326" y="404632"/>
                </a:lnTo>
                <a:lnTo>
                  <a:pt x="1211" y="368036"/>
                </a:lnTo>
                <a:lnTo>
                  <a:pt x="0" y="70982"/>
                </a:lnTo>
                <a:close/>
              </a:path>
            </a:pathLst>
          </a:custGeom>
          <a:noFill/>
          <a:ln w="9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3" name="object 23"/>
          <p:cNvSpPr>
            <a:spLocks noChangeArrowheads="1"/>
          </p:cNvSpPr>
          <p:nvPr/>
        </p:nvSpPr>
        <p:spPr bwMode="auto">
          <a:xfrm>
            <a:off x="5002213" y="1970088"/>
            <a:ext cx="1277937" cy="11144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4" name="object 24"/>
          <p:cNvSpPr>
            <a:spLocks/>
          </p:cNvSpPr>
          <p:nvPr/>
        </p:nvSpPr>
        <p:spPr bwMode="auto">
          <a:xfrm>
            <a:off x="5259388" y="2197100"/>
            <a:ext cx="971550" cy="820738"/>
          </a:xfrm>
          <a:custGeom>
            <a:avLst/>
            <a:gdLst>
              <a:gd name="T0" fmla="*/ 36393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5" name="object 25"/>
          <p:cNvSpPr>
            <a:spLocks/>
          </p:cNvSpPr>
          <p:nvPr/>
        </p:nvSpPr>
        <p:spPr bwMode="auto">
          <a:xfrm>
            <a:off x="5241925" y="2181225"/>
            <a:ext cx="123825" cy="115888"/>
          </a:xfrm>
          <a:custGeom>
            <a:avLst/>
            <a:gdLst>
              <a:gd name="T0" fmla="*/ 0 w 137485"/>
              <a:gd name="T1" fmla="*/ 0 h 131277"/>
              <a:gd name="T2" fmla="*/ 1388 w 137485"/>
              <a:gd name="T3" fmla="*/ 1671 h 131277"/>
              <a:gd name="T4" fmla="*/ 1475 w 137485"/>
              <a:gd name="T5" fmla="*/ 636 h 131277"/>
              <a:gd name="T6" fmla="*/ 3529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6" name="object 26"/>
          <p:cNvSpPr>
            <a:spLocks noChangeArrowheads="1"/>
          </p:cNvSpPr>
          <p:nvPr/>
        </p:nvSpPr>
        <p:spPr bwMode="auto">
          <a:xfrm>
            <a:off x="5191125" y="1970088"/>
            <a:ext cx="1277938" cy="11144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7" name="object 27"/>
          <p:cNvSpPr>
            <a:spLocks/>
          </p:cNvSpPr>
          <p:nvPr/>
        </p:nvSpPr>
        <p:spPr bwMode="auto">
          <a:xfrm>
            <a:off x="544512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8" name="object 28"/>
          <p:cNvSpPr>
            <a:spLocks/>
          </p:cNvSpPr>
          <p:nvPr/>
        </p:nvSpPr>
        <p:spPr bwMode="auto">
          <a:xfrm>
            <a:off x="542766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9" name="object 29"/>
          <p:cNvSpPr>
            <a:spLocks noChangeArrowheads="1"/>
          </p:cNvSpPr>
          <p:nvPr/>
        </p:nvSpPr>
        <p:spPr bwMode="auto">
          <a:xfrm>
            <a:off x="4791075" y="1970088"/>
            <a:ext cx="1277938" cy="11144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0" name="object 30"/>
          <p:cNvSpPr>
            <a:spLocks/>
          </p:cNvSpPr>
          <p:nvPr/>
        </p:nvSpPr>
        <p:spPr bwMode="auto">
          <a:xfrm>
            <a:off x="504507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1" name="object 31"/>
          <p:cNvSpPr>
            <a:spLocks/>
          </p:cNvSpPr>
          <p:nvPr/>
        </p:nvSpPr>
        <p:spPr bwMode="auto">
          <a:xfrm>
            <a:off x="502761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2" name="object 32"/>
          <p:cNvSpPr>
            <a:spLocks noChangeArrowheads="1"/>
          </p:cNvSpPr>
          <p:nvPr/>
        </p:nvSpPr>
        <p:spPr bwMode="auto">
          <a:xfrm>
            <a:off x="4727575" y="2992438"/>
            <a:ext cx="3011488" cy="195897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3" name="object 33"/>
          <p:cNvSpPr>
            <a:spLocks noChangeArrowheads="1"/>
          </p:cNvSpPr>
          <p:nvPr/>
        </p:nvSpPr>
        <p:spPr bwMode="auto">
          <a:xfrm>
            <a:off x="4772025" y="3017838"/>
            <a:ext cx="2919413" cy="1868487"/>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4" name="object 34"/>
          <p:cNvSpPr>
            <a:spLocks/>
          </p:cNvSpPr>
          <p:nvPr/>
        </p:nvSpPr>
        <p:spPr bwMode="auto">
          <a:xfrm>
            <a:off x="4772025" y="3017838"/>
            <a:ext cx="2919413" cy="1868487"/>
          </a:xfrm>
          <a:custGeom>
            <a:avLst/>
            <a:gdLst>
              <a:gd name="T0" fmla="*/ 0 w 3212024"/>
              <a:gd name="T1" fmla="*/ 4474 h 2116814"/>
              <a:gd name="T2" fmla="*/ 163 w 3212024"/>
              <a:gd name="T3" fmla="*/ 3749 h 2116814"/>
              <a:gd name="T4" fmla="*/ 635 w 3212024"/>
              <a:gd name="T5" fmla="*/ 3061 h 2116814"/>
              <a:gd name="T6" fmla="*/ 1392 w 3212024"/>
              <a:gd name="T7" fmla="*/ 2419 h 2116814"/>
              <a:gd name="T8" fmla="*/ 2405 w 3212024"/>
              <a:gd name="T9" fmla="*/ 1832 h 2116814"/>
              <a:gd name="T10" fmla="*/ 3650 w 3212024"/>
              <a:gd name="T11" fmla="*/ 1312 h 2116814"/>
              <a:gd name="T12" fmla="*/ 5103 w 3212024"/>
              <a:gd name="T13" fmla="*/ 863 h 2116814"/>
              <a:gd name="T14" fmla="*/ 6737 w 3212024"/>
              <a:gd name="T15" fmla="*/ 500 h 2116814"/>
              <a:gd name="T16" fmla="*/ 8525 w 3212024"/>
              <a:gd name="T17" fmla="*/ 228 h 2116814"/>
              <a:gd name="T18" fmla="*/ 10442 w 3212024"/>
              <a:gd name="T19" fmla="*/ 58 h 2116814"/>
              <a:gd name="T20" fmla="*/ 12464 w 3212024"/>
              <a:gd name="T21" fmla="*/ 0 h 2116814"/>
              <a:gd name="T22" fmla="*/ 101003 w 3212024"/>
              <a:gd name="T23" fmla="*/ 0 h 2116814"/>
              <a:gd name="T24" fmla="*/ 103023 w 3212024"/>
              <a:gd name="T25" fmla="*/ 58 h 2116814"/>
              <a:gd name="T26" fmla="*/ 104942 w 3212024"/>
              <a:gd name="T27" fmla="*/ 228 h 2116814"/>
              <a:gd name="T28" fmla="*/ 106731 w 3212024"/>
              <a:gd name="T29" fmla="*/ 500 h 2116814"/>
              <a:gd name="T30" fmla="*/ 108365 w 3212024"/>
              <a:gd name="T31" fmla="*/ 863 h 2116814"/>
              <a:gd name="T32" fmla="*/ 109816 w 3212024"/>
              <a:gd name="T33" fmla="*/ 1312 h 2116814"/>
              <a:gd name="T34" fmla="*/ 111062 w 3212024"/>
              <a:gd name="T35" fmla="*/ 1832 h 2116814"/>
              <a:gd name="T36" fmla="*/ 112075 w 3212024"/>
              <a:gd name="T37" fmla="*/ 2419 h 2116814"/>
              <a:gd name="T38" fmla="*/ 112831 w 3212024"/>
              <a:gd name="T39" fmla="*/ 3061 h 2116814"/>
              <a:gd name="T40" fmla="*/ 113303 w 3212024"/>
              <a:gd name="T41" fmla="*/ 3749 h 2116814"/>
              <a:gd name="T42" fmla="*/ 113466 w 3212024"/>
              <a:gd name="T43" fmla="*/ 4474 h 2116814"/>
              <a:gd name="T44" fmla="*/ 113466 w 3212024"/>
              <a:gd name="T45" fmla="*/ 22374 h 2116814"/>
              <a:gd name="T46" fmla="*/ 113303 w 3212024"/>
              <a:gd name="T47" fmla="*/ 23101 h 2116814"/>
              <a:gd name="T48" fmla="*/ 112831 w 3212024"/>
              <a:gd name="T49" fmla="*/ 23789 h 2116814"/>
              <a:gd name="T50" fmla="*/ 112075 w 3212024"/>
              <a:gd name="T51" fmla="*/ 24431 h 2116814"/>
              <a:gd name="T52" fmla="*/ 111062 w 3212024"/>
              <a:gd name="T53" fmla="*/ 25018 h 2116814"/>
              <a:gd name="T54" fmla="*/ 109816 w 3212024"/>
              <a:gd name="T55" fmla="*/ 25541 h 2116814"/>
              <a:gd name="T56" fmla="*/ 108365 w 3212024"/>
              <a:gd name="T57" fmla="*/ 25986 h 2116814"/>
              <a:gd name="T58" fmla="*/ 106731 w 3212024"/>
              <a:gd name="T59" fmla="*/ 26350 h 2116814"/>
              <a:gd name="T60" fmla="*/ 104942 w 3212024"/>
              <a:gd name="T61" fmla="*/ 26622 h 2116814"/>
              <a:gd name="T62" fmla="*/ 103023 w 3212024"/>
              <a:gd name="T63" fmla="*/ 26791 h 2116814"/>
              <a:gd name="T64" fmla="*/ 101003 w 3212024"/>
              <a:gd name="T65" fmla="*/ 26850 h 2116814"/>
              <a:gd name="T66" fmla="*/ 12464 w 3212024"/>
              <a:gd name="T67" fmla="*/ 26850 h 2116814"/>
              <a:gd name="T68" fmla="*/ 10442 w 3212024"/>
              <a:gd name="T69" fmla="*/ 26791 h 2116814"/>
              <a:gd name="T70" fmla="*/ 8525 w 3212024"/>
              <a:gd name="T71" fmla="*/ 26622 h 2116814"/>
              <a:gd name="T72" fmla="*/ 6737 w 3212024"/>
              <a:gd name="T73" fmla="*/ 26350 h 2116814"/>
              <a:gd name="T74" fmla="*/ 5103 w 3212024"/>
              <a:gd name="T75" fmla="*/ 25986 h 2116814"/>
              <a:gd name="T76" fmla="*/ 3650 w 3212024"/>
              <a:gd name="T77" fmla="*/ 25541 h 2116814"/>
              <a:gd name="T78" fmla="*/ 2405 w 3212024"/>
              <a:gd name="T79" fmla="*/ 25018 h 2116814"/>
              <a:gd name="T80" fmla="*/ 1392 w 3212024"/>
              <a:gd name="T81" fmla="*/ 24431 h 2116814"/>
              <a:gd name="T82" fmla="*/ 635 w 3212024"/>
              <a:gd name="T83" fmla="*/ 23789 h 2116814"/>
              <a:gd name="T84" fmla="*/ 163 w 3212024"/>
              <a:gd name="T85" fmla="*/ 23101 h 2116814"/>
              <a:gd name="T86" fmla="*/ 0 w 3212024"/>
              <a:gd name="T87" fmla="*/ 22374 h 2116814"/>
              <a:gd name="T88" fmla="*/ 0 w 3212024"/>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12024" h="2116814">
                <a:moveTo>
                  <a:pt x="0" y="352809"/>
                </a:moveTo>
                <a:lnTo>
                  <a:pt x="4617" y="295582"/>
                </a:lnTo>
                <a:lnTo>
                  <a:pt x="17986" y="241294"/>
                </a:lnTo>
                <a:lnTo>
                  <a:pt x="39380" y="190673"/>
                </a:lnTo>
                <a:lnTo>
                  <a:pt x="68071" y="144444"/>
                </a:lnTo>
                <a:lnTo>
                  <a:pt x="103335" y="103335"/>
                </a:lnTo>
                <a:lnTo>
                  <a:pt x="144445" y="68071"/>
                </a:lnTo>
                <a:lnTo>
                  <a:pt x="190673" y="39380"/>
                </a:lnTo>
                <a:lnTo>
                  <a:pt x="241294" y="17986"/>
                </a:lnTo>
                <a:lnTo>
                  <a:pt x="295582" y="4617"/>
                </a:lnTo>
                <a:lnTo>
                  <a:pt x="352809" y="0"/>
                </a:lnTo>
                <a:lnTo>
                  <a:pt x="2859213" y="0"/>
                </a:lnTo>
                <a:lnTo>
                  <a:pt x="2916441" y="4617"/>
                </a:lnTo>
                <a:lnTo>
                  <a:pt x="2970728" y="17986"/>
                </a:lnTo>
                <a:lnTo>
                  <a:pt x="3021350" y="39380"/>
                </a:lnTo>
                <a:lnTo>
                  <a:pt x="3067578" y="68071"/>
                </a:lnTo>
                <a:lnTo>
                  <a:pt x="3108688" y="103335"/>
                </a:lnTo>
                <a:lnTo>
                  <a:pt x="3143952" y="144444"/>
                </a:lnTo>
                <a:lnTo>
                  <a:pt x="3172644" y="190673"/>
                </a:lnTo>
                <a:lnTo>
                  <a:pt x="3194037" y="241294"/>
                </a:lnTo>
                <a:lnTo>
                  <a:pt x="3207406" y="295582"/>
                </a:lnTo>
                <a:lnTo>
                  <a:pt x="3212024" y="352809"/>
                </a:lnTo>
                <a:lnTo>
                  <a:pt x="3212024" y="1764004"/>
                </a:lnTo>
                <a:lnTo>
                  <a:pt x="3207406" y="1821232"/>
                </a:lnTo>
                <a:lnTo>
                  <a:pt x="3194037" y="1875519"/>
                </a:lnTo>
                <a:lnTo>
                  <a:pt x="3172644" y="1926140"/>
                </a:lnTo>
                <a:lnTo>
                  <a:pt x="3143952" y="1972369"/>
                </a:lnTo>
                <a:lnTo>
                  <a:pt x="3108688" y="2013478"/>
                </a:lnTo>
                <a:lnTo>
                  <a:pt x="3067578" y="2048742"/>
                </a:lnTo>
                <a:lnTo>
                  <a:pt x="3021350" y="2077434"/>
                </a:lnTo>
                <a:lnTo>
                  <a:pt x="2970728" y="2098827"/>
                </a:lnTo>
                <a:lnTo>
                  <a:pt x="2916441" y="2112196"/>
                </a:lnTo>
                <a:lnTo>
                  <a:pt x="2859213" y="2116814"/>
                </a:lnTo>
                <a:lnTo>
                  <a:pt x="352809" y="2116814"/>
                </a:lnTo>
                <a:lnTo>
                  <a:pt x="295582" y="2112196"/>
                </a:lnTo>
                <a:lnTo>
                  <a:pt x="241294" y="2098827"/>
                </a:lnTo>
                <a:lnTo>
                  <a:pt x="190673" y="2077434"/>
                </a:lnTo>
                <a:lnTo>
                  <a:pt x="144445"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5" name="object 35"/>
          <p:cNvSpPr>
            <a:spLocks noChangeArrowheads="1"/>
          </p:cNvSpPr>
          <p:nvPr/>
        </p:nvSpPr>
        <p:spPr bwMode="auto">
          <a:xfrm>
            <a:off x="4002088" y="3740150"/>
            <a:ext cx="811212" cy="458788"/>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6" name="object 36"/>
          <p:cNvSpPr>
            <a:spLocks/>
          </p:cNvSpPr>
          <p:nvPr/>
        </p:nvSpPr>
        <p:spPr bwMode="auto">
          <a:xfrm>
            <a:off x="4260850" y="3952875"/>
            <a:ext cx="511175" cy="0"/>
          </a:xfrm>
          <a:custGeom>
            <a:avLst/>
            <a:gdLst>
              <a:gd name="T0" fmla="*/ 20982 w 561508"/>
              <a:gd name="T1" fmla="*/ 0 w 561508"/>
              <a:gd name="T2" fmla="*/ 0 60000 65536"/>
              <a:gd name="T3" fmla="*/ 0 60000 65536"/>
            </a:gdLst>
            <a:ahLst/>
            <a:cxnLst>
              <a:cxn ang="T2">
                <a:pos x="T0" y="0"/>
              </a:cxn>
              <a:cxn ang="T3">
                <a:pos x="T1" y="0"/>
              </a:cxn>
            </a:cxnLst>
            <a:rect l="0" t="0" r="r" b="b"/>
            <a:pathLst>
              <a:path w="561508">
                <a:moveTo>
                  <a:pt x="561508"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7" name="object 37"/>
          <p:cNvSpPr>
            <a:spLocks/>
          </p:cNvSpPr>
          <p:nvPr/>
        </p:nvSpPr>
        <p:spPr bwMode="auto">
          <a:xfrm>
            <a:off x="4238625" y="3895725"/>
            <a:ext cx="114300" cy="112713"/>
          </a:xfrm>
          <a:custGeom>
            <a:avLst/>
            <a:gdLst>
              <a:gd name="T0" fmla="*/ 3180 w 127000"/>
              <a:gd name="T1" fmla="*/ 0 h 127000"/>
              <a:gd name="T2" fmla="*/ 0 w 127000"/>
              <a:gd name="T3" fmla="*/ 974 h 127000"/>
              <a:gd name="T4" fmla="*/ 3180 w 127000"/>
              <a:gd name="T5" fmla="*/ 1949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63500"/>
                </a:lnTo>
                <a:lnTo>
                  <a:pt x="127000" y="127000"/>
                </a:lnTo>
                <a:lnTo>
                  <a:pt x="12700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8" name="object 38"/>
          <p:cNvSpPr>
            <a:spLocks noChangeArrowheads="1"/>
          </p:cNvSpPr>
          <p:nvPr/>
        </p:nvSpPr>
        <p:spPr bwMode="auto">
          <a:xfrm>
            <a:off x="5992813" y="4862513"/>
            <a:ext cx="476250" cy="646112"/>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9" name="object 39"/>
          <p:cNvSpPr>
            <a:spLocks/>
          </p:cNvSpPr>
          <p:nvPr/>
        </p:nvSpPr>
        <p:spPr bwMode="auto">
          <a:xfrm>
            <a:off x="6230938" y="4886325"/>
            <a:ext cx="0" cy="350838"/>
          </a:xfrm>
          <a:custGeom>
            <a:avLst/>
            <a:gdLst>
              <a:gd name="T0" fmla="*/ 0 h 397668"/>
              <a:gd name="T1" fmla="*/ 4954 h 397668"/>
              <a:gd name="T2" fmla="*/ 0 60000 65536"/>
              <a:gd name="T3" fmla="*/ 0 60000 65536"/>
            </a:gdLst>
            <a:ahLst/>
            <a:cxnLst>
              <a:cxn ang="T2">
                <a:pos x="0" y="T0"/>
              </a:cxn>
              <a:cxn ang="T3">
                <a:pos x="0" y="T1"/>
              </a:cxn>
            </a:cxnLst>
            <a:rect l="0" t="0" r="r" b="b"/>
            <a:pathLst>
              <a:path h="397668">
                <a:moveTo>
                  <a:pt x="0" y="0"/>
                </a:moveTo>
                <a:lnTo>
                  <a:pt x="0" y="397668"/>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0" name="object 40"/>
          <p:cNvSpPr>
            <a:spLocks/>
          </p:cNvSpPr>
          <p:nvPr/>
        </p:nvSpPr>
        <p:spPr bwMode="auto">
          <a:xfrm>
            <a:off x="6173788" y="5146675"/>
            <a:ext cx="115887" cy="112713"/>
          </a:xfrm>
          <a:custGeom>
            <a:avLst/>
            <a:gdLst>
              <a:gd name="T0" fmla="*/ 5151 w 127000"/>
              <a:gd name="T1" fmla="*/ 0 h 127000"/>
              <a:gd name="T2" fmla="*/ 0 w 127000"/>
              <a:gd name="T3" fmla="*/ 0 h 127000"/>
              <a:gd name="T4" fmla="*/ 2576 w 127000"/>
              <a:gd name="T5" fmla="*/ 1949 h 127000"/>
              <a:gd name="T6" fmla="*/ 5151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0"/>
                </a:lnTo>
                <a:lnTo>
                  <a:pt x="63500" y="127000"/>
                </a:lnTo>
                <a:lnTo>
                  <a:pt x="127000"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1" name="object 41"/>
          <p:cNvSpPr>
            <a:spLocks noChangeArrowheads="1"/>
          </p:cNvSpPr>
          <p:nvPr/>
        </p:nvSpPr>
        <p:spPr bwMode="auto">
          <a:xfrm>
            <a:off x="831850" y="5245100"/>
            <a:ext cx="611188" cy="461963"/>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2" name="object 42"/>
          <p:cNvSpPr>
            <a:spLocks/>
          </p:cNvSpPr>
          <p:nvPr/>
        </p:nvSpPr>
        <p:spPr bwMode="auto">
          <a:xfrm>
            <a:off x="1092200" y="5457825"/>
            <a:ext cx="311150" cy="0"/>
          </a:xfrm>
          <a:custGeom>
            <a:avLst/>
            <a:gdLst>
              <a:gd name="T0" fmla="*/ 12818 w 341750"/>
              <a:gd name="T1" fmla="*/ 0 w 341750"/>
              <a:gd name="T2" fmla="*/ 0 60000 65536"/>
              <a:gd name="T3" fmla="*/ 0 60000 65536"/>
            </a:gdLst>
            <a:ahLst/>
            <a:cxnLst>
              <a:cxn ang="T2">
                <a:pos x="T0" y="0"/>
              </a:cxn>
              <a:cxn ang="T3">
                <a:pos x="T1" y="0"/>
              </a:cxn>
            </a:cxnLst>
            <a:rect l="0" t="0" r="r" b="b"/>
            <a:pathLst>
              <a:path w="341750">
                <a:moveTo>
                  <a:pt x="341750"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3" name="object 43"/>
          <p:cNvSpPr>
            <a:spLocks/>
          </p:cNvSpPr>
          <p:nvPr/>
        </p:nvSpPr>
        <p:spPr bwMode="auto">
          <a:xfrm>
            <a:off x="1069975" y="5402263"/>
            <a:ext cx="114300" cy="111125"/>
          </a:xfrm>
          <a:custGeom>
            <a:avLst/>
            <a:gdLst>
              <a:gd name="T0" fmla="*/ 3180 w 126999"/>
              <a:gd name="T1" fmla="*/ 0 h 127000"/>
              <a:gd name="T2" fmla="*/ 0 w 126999"/>
              <a:gd name="T3" fmla="*/ 593 h 127000"/>
              <a:gd name="T4" fmla="*/ 3180 w 126999"/>
              <a:gd name="T5" fmla="*/ 1187 h 127000"/>
              <a:gd name="T6" fmla="*/ 3180 w 126999"/>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999" h="127000">
                <a:moveTo>
                  <a:pt x="126999" y="0"/>
                </a:moveTo>
                <a:lnTo>
                  <a:pt x="0" y="63501"/>
                </a:lnTo>
                <a:lnTo>
                  <a:pt x="126999" y="127000"/>
                </a:lnTo>
                <a:lnTo>
                  <a:pt x="126999"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4" name="object 44"/>
          <p:cNvSpPr>
            <a:spLocks noChangeArrowheads="1"/>
          </p:cNvSpPr>
          <p:nvPr/>
        </p:nvSpPr>
        <p:spPr bwMode="auto">
          <a:xfrm>
            <a:off x="831850" y="5691188"/>
            <a:ext cx="611188" cy="458787"/>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5" name="object 45"/>
          <p:cNvSpPr>
            <a:spLocks/>
          </p:cNvSpPr>
          <p:nvPr/>
        </p:nvSpPr>
        <p:spPr bwMode="auto">
          <a:xfrm>
            <a:off x="1092200" y="5903913"/>
            <a:ext cx="309563" cy="0"/>
          </a:xfrm>
          <a:custGeom>
            <a:avLst/>
            <a:gdLst>
              <a:gd name="T0" fmla="*/ 13140 w 339708"/>
              <a:gd name="T1" fmla="*/ 0 w 339708"/>
              <a:gd name="T2" fmla="*/ 0 60000 65536"/>
              <a:gd name="T3" fmla="*/ 0 60000 65536"/>
            </a:gdLst>
            <a:ahLst/>
            <a:cxnLst>
              <a:cxn ang="T2">
                <a:pos x="T0" y="0"/>
              </a:cxn>
              <a:cxn ang="T3">
                <a:pos x="T1" y="0"/>
              </a:cxn>
            </a:cxnLst>
            <a:rect l="0" t="0" r="r" b="b"/>
            <a:pathLst>
              <a:path w="339708">
                <a:moveTo>
                  <a:pt x="339708" y="0"/>
                </a:moveTo>
                <a:lnTo>
                  <a:pt x="0" y="0"/>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6" name="object 46"/>
          <p:cNvSpPr>
            <a:spLocks/>
          </p:cNvSpPr>
          <p:nvPr/>
        </p:nvSpPr>
        <p:spPr bwMode="auto">
          <a:xfrm>
            <a:off x="1069975" y="5846763"/>
            <a:ext cx="114300" cy="112712"/>
          </a:xfrm>
          <a:custGeom>
            <a:avLst/>
            <a:gdLst>
              <a:gd name="T0" fmla="*/ 3180 w 127000"/>
              <a:gd name="T1" fmla="*/ 0 h 127000"/>
              <a:gd name="T2" fmla="*/ 0 w 127000"/>
              <a:gd name="T3" fmla="*/ 974 h 127000"/>
              <a:gd name="T4" fmla="*/ 3180 w 127000"/>
              <a:gd name="T5" fmla="*/ 1948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6999" y="0"/>
                </a:moveTo>
                <a:lnTo>
                  <a:pt x="0" y="63500"/>
                </a:lnTo>
                <a:lnTo>
                  <a:pt x="127000" y="126999"/>
                </a:lnTo>
                <a:lnTo>
                  <a:pt x="126999"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7" name="object 47"/>
          <p:cNvSpPr>
            <a:spLocks noChangeArrowheads="1"/>
          </p:cNvSpPr>
          <p:nvPr/>
        </p:nvSpPr>
        <p:spPr bwMode="auto">
          <a:xfrm>
            <a:off x="831850" y="5467350"/>
            <a:ext cx="611188" cy="463550"/>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8" name="object 48"/>
          <p:cNvSpPr>
            <a:spLocks/>
          </p:cNvSpPr>
          <p:nvPr/>
        </p:nvSpPr>
        <p:spPr bwMode="auto">
          <a:xfrm>
            <a:off x="1092200" y="5680075"/>
            <a:ext cx="311150" cy="0"/>
          </a:xfrm>
          <a:custGeom>
            <a:avLst/>
            <a:gdLst>
              <a:gd name="T0" fmla="*/ 12817 w 341751"/>
              <a:gd name="T1" fmla="*/ 0 w 341751"/>
              <a:gd name="T2" fmla="*/ 0 60000 65536"/>
              <a:gd name="T3" fmla="*/ 0 60000 65536"/>
            </a:gdLst>
            <a:ahLst/>
            <a:cxnLst>
              <a:cxn ang="T2">
                <a:pos x="T0" y="0"/>
              </a:cxn>
              <a:cxn ang="T3">
                <a:pos x="T1" y="0"/>
              </a:cxn>
            </a:cxnLst>
            <a:rect l="0" t="0" r="r" b="b"/>
            <a:pathLst>
              <a:path w="341751">
                <a:moveTo>
                  <a:pt x="341751" y="0"/>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9" name="object 49"/>
          <p:cNvSpPr>
            <a:spLocks/>
          </p:cNvSpPr>
          <p:nvPr/>
        </p:nvSpPr>
        <p:spPr bwMode="auto">
          <a:xfrm>
            <a:off x="1069975" y="5624513"/>
            <a:ext cx="114300" cy="112712"/>
          </a:xfrm>
          <a:custGeom>
            <a:avLst/>
            <a:gdLst>
              <a:gd name="T0" fmla="*/ 3180 w 126999"/>
              <a:gd name="T1" fmla="*/ 0 h 127000"/>
              <a:gd name="T2" fmla="*/ 0 w 126999"/>
              <a:gd name="T3" fmla="*/ 974 h 127000"/>
              <a:gd name="T4" fmla="*/ 3180 w 126999"/>
              <a:gd name="T5" fmla="*/ 1948 h 127000"/>
              <a:gd name="T6" fmla="*/ 1908 w 126999"/>
              <a:gd name="T7" fmla="*/ 974 h 127000"/>
              <a:gd name="T8" fmla="*/ 3180 w 126999"/>
              <a:gd name="T9" fmla="*/ 0 h 127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999" h="127000">
                <a:moveTo>
                  <a:pt x="126999" y="0"/>
                </a:moveTo>
                <a:lnTo>
                  <a:pt x="0" y="63500"/>
                </a:lnTo>
                <a:lnTo>
                  <a:pt x="126999" y="127000"/>
                </a:lnTo>
                <a:lnTo>
                  <a:pt x="76200" y="63500"/>
                </a:lnTo>
                <a:lnTo>
                  <a:pt x="126999"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20" name="object 50"/>
          <p:cNvSpPr txBox="1">
            <a:spLocks noChangeArrowheads="1"/>
          </p:cNvSpPr>
          <p:nvPr/>
        </p:nvSpPr>
        <p:spPr bwMode="auto">
          <a:xfrm>
            <a:off x="3851275" y="1844675"/>
            <a:ext cx="46815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r>
              <a:rPr lang="ko-KR" altLang="ko-KR" sz="2000">
                <a:solidFill>
                  <a:srgbClr val="FFFFFF"/>
                </a:solidFill>
                <a:latin typeface="Calibri" panose="020F0502020204030204" pitchFamily="34" charset="0"/>
              </a:rPr>
              <a:t>Control Cluster</a:t>
            </a:r>
            <a:endParaRPr lang="ko-KR" altLang="ko-KR" sz="1000"/>
          </a:p>
          <a:p>
            <a:pPr algn="r" eaLnBrk="1" hangingPunct="1"/>
            <a:r>
              <a:rPr lang="ko-KR" altLang="ko-KR" sz="2000">
                <a:latin typeface="Calibri" panose="020F0502020204030204" pitchFamily="34" charset="0"/>
              </a:rPr>
              <a:t>Oﬀ-­‐box</a:t>
            </a:r>
          </a:p>
        </p:txBody>
      </p:sp>
      <p:sp>
        <p:nvSpPr>
          <p:cNvPr id="51" name="object 51"/>
          <p:cNvSpPr txBox="1"/>
          <p:nvPr/>
        </p:nvSpPr>
        <p:spPr>
          <a:xfrm>
            <a:off x="5241925" y="3817938"/>
            <a:ext cx="2138363"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9" dirty="0">
                <a:solidFill>
                  <a:srgbClr val="FFFFFF"/>
                </a:solidFill>
                <a:latin typeface="Calibri"/>
                <a:ea typeface="굴림" charset="-127"/>
                <a:cs typeface="Calibri"/>
              </a:rPr>
              <a:t>vs</a:t>
            </a:r>
            <a:r>
              <a:rPr sz="2800" spc="-367" dirty="0">
                <a:solidFill>
                  <a:srgbClr val="FFFFFF"/>
                </a:solidFill>
                <a:latin typeface="Calibri"/>
                <a:ea typeface="굴림" charset="-127"/>
                <a:cs typeface="Calibri"/>
              </a:rPr>
              <a:t>-­‐</a:t>
            </a:r>
            <a:r>
              <a:rPr sz="2800" spc="-9" dirty="0">
                <a:solidFill>
                  <a:srgbClr val="FFFFFF"/>
                </a:solidFill>
                <a:latin typeface="Calibri"/>
                <a:ea typeface="굴림" charset="-127"/>
                <a:cs typeface="Calibri"/>
              </a:rPr>
              <a:t>vs</a:t>
            </a:r>
            <a:r>
              <a:rPr sz="2800" spc="-13" dirty="0">
                <a:solidFill>
                  <a:srgbClr val="FFFFFF"/>
                </a:solidFill>
                <a:latin typeface="Calibri"/>
                <a:ea typeface="굴림" charset="-127"/>
                <a:cs typeface="Calibri"/>
              </a:rPr>
              <a:t>wi</a:t>
            </a:r>
            <a:r>
              <a:rPr sz="2800" spc="-9" dirty="0">
                <a:solidFill>
                  <a:srgbClr val="FFFFFF"/>
                </a:solidFill>
                <a:latin typeface="Calibri"/>
                <a:ea typeface="굴림" charset="-127"/>
                <a:cs typeface="Calibri"/>
              </a:rPr>
              <a:t>tchd</a:t>
            </a:r>
            <a:endParaRPr sz="2800" dirty="0">
              <a:latin typeface="Calibri"/>
              <a:ea typeface="굴림" charset="-127"/>
              <a:cs typeface="Calibri"/>
            </a:endParaRPr>
          </a:p>
        </p:txBody>
      </p:sp>
      <p:sp>
        <p:nvSpPr>
          <p:cNvPr id="54322" name="object 52"/>
          <p:cNvSpPr txBox="1">
            <a:spLocks noChangeArrowheads="1"/>
          </p:cNvSpPr>
          <p:nvPr/>
        </p:nvSpPr>
        <p:spPr bwMode="auto">
          <a:xfrm>
            <a:off x="1500188" y="5202238"/>
            <a:ext cx="27654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28000"/>
              </a:lnSpc>
            </a:pPr>
            <a:r>
              <a:rPr lang="ko-KR" altLang="ko-KR" sz="1600">
                <a:latin typeface="Calibri" panose="020F0502020204030204" pitchFamily="34" charset="0"/>
              </a:rPr>
              <a:t>Management Protocol (6632/TCP) OpenFlow (6633/TCP)</a:t>
            </a:r>
          </a:p>
          <a:p>
            <a:pPr eaLnBrk="1" hangingPunct="1">
              <a:spcBef>
                <a:spcPts val="375"/>
              </a:spcBef>
            </a:pPr>
            <a:r>
              <a:rPr lang="ko-KR" altLang="ko-KR" sz="1600">
                <a:latin typeface="Calibri" panose="020F0502020204030204" pitchFamily="34" charset="0"/>
              </a:rPr>
              <a:t>Netlink</a:t>
            </a:r>
          </a:p>
        </p:txBody>
      </p:sp>
      <p:sp>
        <p:nvSpPr>
          <p:cNvPr id="52"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Main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12</a:t>
            </a:fld>
            <a:endParaRPr lang="ko-KR" altLang="en-US"/>
          </a:p>
        </p:txBody>
      </p:sp>
    </p:spTree>
    <p:extLst>
      <p:ext uri="{BB962C8B-B14F-4D97-AF65-F5344CB8AC3E}">
        <p14:creationId xmlns:p14="http://schemas.microsoft.com/office/powerpoint/2010/main" val="1121109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4" descr="http://wangcong.org/blog/wp-content/uploads/2012/10/openvswitch1.jpg">
            <a:hlinkClick r:id="rId2"/>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162" y="1014497"/>
            <a:ext cx="7813675"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All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13</a:t>
            </a:fld>
            <a:endParaRPr lang="ko-KR" altLang="en-US"/>
          </a:p>
        </p:txBody>
      </p:sp>
    </p:spTree>
    <p:extLst>
      <p:ext uri="{BB962C8B-B14F-4D97-AF65-F5344CB8AC3E}">
        <p14:creationId xmlns:p14="http://schemas.microsoft.com/office/powerpoint/2010/main" val="3676256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521025"/>
            <a:ext cx="9144000" cy="830997"/>
          </a:xfrm>
          <a:prstGeom prst="rect">
            <a:avLst/>
          </a:prstGeom>
          <a:noFill/>
        </p:spPr>
        <p:txBody>
          <a:bodyPr wrap="square" rtlCol="0">
            <a:spAutoFit/>
          </a:bodyPr>
          <a:lstStyle/>
          <a:p>
            <a:pPr algn="ctr"/>
            <a:r>
              <a:rPr lang="en-US" altLang="ko-KR" sz="2400" dirty="0" smtClean="0"/>
              <a:t>Installed 64bit Ubuntu 16.04 LTS in Intel </a:t>
            </a:r>
            <a:r>
              <a:rPr lang="en-US" altLang="ko-KR" sz="2400" dirty="0" smtClean="0">
                <a:solidFill>
                  <a:srgbClr val="FF0000"/>
                </a:solidFill>
              </a:rPr>
              <a:t>NUC</a:t>
            </a:r>
          </a:p>
          <a:p>
            <a:pPr algn="ctr"/>
            <a:r>
              <a:rPr lang="en-US" altLang="ko-KR" sz="2400" dirty="0" smtClean="0"/>
              <a:t>(We recommend to use desktop version)</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Prerequisite for Box Lab</a:t>
            </a:r>
            <a:endParaRPr lang="ko-KR" altLang="en-US" sz="4000" dirty="0" smtClean="0">
              <a:solidFill>
                <a:srgbClr val="0070C0"/>
              </a:solidFill>
            </a:endParaRPr>
          </a:p>
        </p:txBody>
      </p:sp>
      <p:pic>
        <p:nvPicPr>
          <p:cNvPr id="8" name="그림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9789" y="2386783"/>
            <a:ext cx="3404422" cy="1877751"/>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14</a:t>
            </a:fld>
            <a:endParaRPr lang="ko-KR" altLang="en-US" dirty="0"/>
          </a:p>
        </p:txBody>
      </p:sp>
    </p:spTree>
    <p:extLst>
      <p:ext uri="{BB962C8B-B14F-4D97-AF65-F5344CB8AC3E}">
        <p14:creationId xmlns:p14="http://schemas.microsoft.com/office/powerpoint/2010/main" val="383552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Prerequisite for Box Lab</a:t>
            </a:r>
            <a:endParaRPr lang="ko-KR" altLang="en-US" sz="4000" dirty="0" smtClean="0">
              <a:solidFill>
                <a:srgbClr val="FF0000"/>
              </a:solidFill>
            </a:endParaRPr>
          </a:p>
        </p:txBody>
      </p:sp>
      <p:sp>
        <p:nvSpPr>
          <p:cNvPr id="9" name="직사각형 8"/>
          <p:cNvSpPr/>
          <p:nvPr/>
        </p:nvSpPr>
        <p:spPr>
          <a:xfrm>
            <a:off x="12357" y="1662170"/>
            <a:ext cx="9119286" cy="3139321"/>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/etc/network/interfaces</a:t>
            </a: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lo</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lo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loopback</a:t>
            </a: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eth0</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eth0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static</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address 	</a:t>
            </a:r>
            <a:r>
              <a:rPr lang="en-US" altLang="ko-KR" dirty="0" smtClean="0">
                <a:solidFill>
                  <a:srgbClr val="FF0000"/>
                </a:solidFill>
                <a:latin typeface="Times New Roman" panose="02020603050405020304" pitchFamily="18" charset="0"/>
                <a:cs typeface="Times New Roman" panose="02020603050405020304" pitchFamily="18" charset="0"/>
              </a:rPr>
              <a:t>[ip address]</a:t>
            </a:r>
          </a:p>
          <a:p>
            <a:r>
              <a:rPr lang="en-US" altLang="ko-KR" dirty="0">
                <a:latin typeface="Times New Roman" panose="02020603050405020304" pitchFamily="18" charset="0"/>
                <a:cs typeface="Times New Roman" panose="02020603050405020304" pitchFamily="18" charset="0"/>
              </a:rPr>
              <a:t>	</a:t>
            </a:r>
            <a:r>
              <a:rPr lang="en-US" altLang="ko-KR" dirty="0" err="1" smtClean="0">
                <a:latin typeface="Times New Roman" panose="02020603050405020304" pitchFamily="18" charset="0"/>
                <a:cs typeface="Times New Roman" panose="02020603050405020304" pitchFamily="18" charset="0"/>
              </a:rPr>
              <a:t>netmask</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[subnet mask]</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gateway	</a:t>
            </a:r>
            <a:r>
              <a:rPr lang="en-US" altLang="ko-KR" dirty="0" smtClean="0">
                <a:solidFill>
                  <a:srgbClr val="FF0000"/>
                </a:solidFill>
                <a:latin typeface="Times New Roman" panose="02020603050405020304" pitchFamily="18" charset="0"/>
                <a:cs typeface="Times New Roman" panose="02020603050405020304" pitchFamily="18" charset="0"/>
              </a:rPr>
              <a:t>[gateway]</a:t>
            </a:r>
          </a:p>
          <a:p>
            <a:r>
              <a:rPr lang="en-US" altLang="ko-KR" dirty="0" smtClean="0">
                <a:latin typeface="Times New Roman" panose="02020603050405020304" pitchFamily="18" charset="0"/>
                <a:cs typeface="Times New Roman" panose="02020603050405020304" pitchFamily="18" charset="0"/>
              </a:rPr>
              <a:t>----------------------------------------------------------------------------</a:t>
            </a:r>
          </a:p>
        </p:txBody>
      </p:sp>
      <p:sp>
        <p:nvSpPr>
          <p:cNvPr id="10" name="TextBox 9"/>
          <p:cNvSpPr txBox="1"/>
          <p:nvPr/>
        </p:nvSpPr>
        <p:spPr>
          <a:xfrm>
            <a:off x="-217526" y="1188930"/>
            <a:ext cx="5161550" cy="461665"/>
          </a:xfrm>
          <a:prstGeom prst="rect">
            <a:avLst/>
          </a:prstGeom>
          <a:noFill/>
        </p:spPr>
        <p:txBody>
          <a:bodyPr wrap="square" rtlCol="0">
            <a:spAutoFit/>
          </a:bodyPr>
          <a:lstStyle/>
          <a:p>
            <a:pPr algn="ctr"/>
            <a:r>
              <a:rPr lang="en-US" altLang="ko-KR" sz="2400" dirty="0" smtClean="0"/>
              <a:t>Do not check ‘Enable Networking’</a:t>
            </a:r>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l="1" t="1076" r="1116" b="9186"/>
          <a:stretch/>
        </p:blipFill>
        <p:spPr>
          <a:xfrm>
            <a:off x="6489612" y="1936674"/>
            <a:ext cx="1949665" cy="2273643"/>
          </a:xfrm>
          <a:prstGeom prst="rect">
            <a:avLst/>
          </a:prstGeom>
        </p:spPr>
      </p:pic>
      <p:cxnSp>
        <p:nvCxnSpPr>
          <p:cNvPr id="13" name="직선 화살표 연결선 12"/>
          <p:cNvCxnSpPr/>
          <p:nvPr/>
        </p:nvCxnSpPr>
        <p:spPr>
          <a:xfrm>
            <a:off x="5663125" y="3270389"/>
            <a:ext cx="82648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슬라이드 번호 개체 틀 21"/>
          <p:cNvSpPr>
            <a:spLocks noGrp="1"/>
          </p:cNvSpPr>
          <p:nvPr>
            <p:ph type="sldNum" sz="quarter" idx="12"/>
          </p:nvPr>
        </p:nvSpPr>
        <p:spPr>
          <a:xfrm>
            <a:off x="8638823" y="7020097"/>
            <a:ext cx="512638" cy="365125"/>
          </a:xfrm>
        </p:spPr>
        <p:txBody>
          <a:bodyPr/>
          <a:lstStyle/>
          <a:p>
            <a:fld id="{2A77177F-D4BC-47C1-ABEC-AF5DF9643428}" type="slidenum">
              <a:rPr lang="ko-KR" altLang="en-US" smtClean="0"/>
              <a:t>15</a:t>
            </a:fld>
            <a:endParaRPr lang="ko-KR" altLang="en-US"/>
          </a:p>
        </p:txBody>
      </p:sp>
      <p:pic>
        <p:nvPicPr>
          <p:cNvPr id="2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2" name="슬라이드 번호 개체 틀 1"/>
          <p:cNvSpPr txBox="1">
            <a:spLocks/>
          </p:cNvSpPr>
          <p:nvPr/>
        </p:nvSpPr>
        <p:spPr>
          <a:xfrm>
            <a:off x="8638823" y="6492874"/>
            <a:ext cx="512638" cy="365125"/>
          </a:xfrm>
          <a:prstGeom prst="rect">
            <a:avLst/>
          </a:prstGeom>
        </p:spPr>
        <p:txBody>
          <a:bodyPr vert="horz" lIns="91440" tIns="45720" rIns="91440" bIns="45720" rtlCol="0" anchor="ctr"/>
          <a:lstStyle>
            <a:defPPr>
              <a:defRPr lang="ko-KR"/>
            </a:defPPr>
            <a:lvl1pPr marL="0" algn="r" defTabSz="914400" rtl="0" eaLnBrk="1" latinLnBrk="1" hangingPunct="1">
              <a:defRPr sz="1100" kern="1200">
                <a:solidFill>
                  <a:srgbClr val="002060"/>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smtClean="0"/>
              <a:t>15</a:t>
            </a:r>
            <a:endParaRPr lang="ko-KR" altLang="en-US" dirty="0"/>
          </a:p>
        </p:txBody>
      </p:sp>
      <p:sp>
        <p:nvSpPr>
          <p:cNvPr id="14" name="직사각형 13"/>
          <p:cNvSpPr/>
          <p:nvPr/>
        </p:nvSpPr>
        <p:spPr>
          <a:xfrm>
            <a:off x="12357" y="5021071"/>
            <a:ext cx="9119286" cy="1200329"/>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sudo</a:t>
            </a:r>
            <a:r>
              <a:rPr lang="en-US" altLang="ko-KR" dirty="0" smtClean="0">
                <a:latin typeface="Times New Roman" panose="02020603050405020304" pitchFamily="18" charset="0"/>
                <a:cs typeface="Times New Roman" panose="02020603050405020304" pitchFamily="18" charset="0"/>
              </a:rPr>
              <a:t>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resolv.conf</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mj-ea"/>
                <a:cs typeface="Times New Roman" panose="02020603050405020304" pitchFamily="18" charset="0"/>
              </a:rPr>
              <a:t>----------------- /</a:t>
            </a:r>
            <a:r>
              <a:rPr lang="en-US" altLang="ko-KR" dirty="0" err="1" smtClean="0">
                <a:latin typeface="+mj-ea"/>
                <a:cs typeface="Times New Roman" panose="02020603050405020304" pitchFamily="18" charset="0"/>
              </a:rPr>
              <a:t>etc</a:t>
            </a:r>
            <a:r>
              <a:rPr lang="en-US" altLang="ko-KR" dirty="0" smtClean="0">
                <a:latin typeface="+mj-ea"/>
                <a:cs typeface="Times New Roman" panose="02020603050405020304" pitchFamily="18" charset="0"/>
              </a:rPr>
              <a:t>/</a:t>
            </a:r>
            <a:r>
              <a:rPr lang="en-US" altLang="ko-KR" dirty="0" err="1" smtClean="0">
                <a:latin typeface="+mj-ea"/>
                <a:cs typeface="Times New Roman" panose="02020603050405020304" pitchFamily="18" charset="0"/>
              </a:rPr>
              <a:t>resolv.conf</a:t>
            </a:r>
            <a:r>
              <a:rPr lang="en-US" altLang="ko-KR" dirty="0" smtClean="0">
                <a:latin typeface="+mj-ea"/>
                <a:cs typeface="Times New Roman" panose="02020603050405020304" pitchFamily="18" charset="0"/>
              </a:rPr>
              <a:t> -----------------</a:t>
            </a:r>
          </a:p>
          <a:p>
            <a:r>
              <a:rPr lang="en-US" altLang="ko-KR" dirty="0" err="1" smtClean="0">
                <a:latin typeface="+mj-ea"/>
                <a:cs typeface="Times New Roman" panose="02020603050405020304" pitchFamily="18" charset="0"/>
              </a:rPr>
              <a:t>nameserver</a:t>
            </a:r>
            <a:r>
              <a:rPr lang="en-US" altLang="ko-KR" dirty="0" smtClean="0">
                <a:latin typeface="+mj-ea"/>
                <a:cs typeface="Times New Roman" panose="02020603050405020304" pitchFamily="18" charset="0"/>
              </a:rPr>
              <a:t> 8.8.8.8</a:t>
            </a:r>
          </a:p>
          <a:p>
            <a:r>
              <a:rPr lang="en-US" altLang="ko-KR" dirty="0" smtClean="0">
                <a:latin typeface="+mj-ea"/>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p:txBody>
      </p:sp>
      <p:sp>
        <p:nvSpPr>
          <p:cNvPr id="2" name="직사각형 1"/>
          <p:cNvSpPr/>
          <p:nvPr/>
        </p:nvSpPr>
        <p:spPr>
          <a:xfrm>
            <a:off x="457200" y="6218718"/>
            <a:ext cx="4572000" cy="646331"/>
          </a:xfrm>
          <a:prstGeom prst="rect">
            <a:avLst/>
          </a:prstGeom>
        </p:spPr>
        <p:txBody>
          <a:bodyPr>
            <a:spAutoFit/>
          </a:bodyPr>
          <a:lstStyle/>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ifdown</a:t>
            </a:r>
            <a:r>
              <a:rPr lang="en-US" altLang="ko-KR" dirty="0">
                <a:latin typeface="Times New Roman" panose="02020603050405020304" pitchFamily="18" charset="0"/>
                <a:cs typeface="Times New Roman" panose="02020603050405020304" pitchFamily="18" charset="0"/>
              </a:rPr>
              <a:t> eth0</a:t>
            </a: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ifup</a:t>
            </a:r>
            <a:r>
              <a:rPr lang="en-US" altLang="ko-KR" dirty="0">
                <a:latin typeface="Times New Roman" panose="02020603050405020304" pitchFamily="18" charset="0"/>
                <a:cs typeface="Times New Roman" panose="02020603050405020304" pitchFamily="18" charset="0"/>
              </a:rPr>
              <a:t> eth0</a:t>
            </a:r>
          </a:p>
        </p:txBody>
      </p:sp>
    </p:spTree>
    <p:extLst>
      <p:ext uri="{BB962C8B-B14F-4D97-AF65-F5344CB8AC3E}">
        <p14:creationId xmlns:p14="http://schemas.microsoft.com/office/powerpoint/2010/main" val="7164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475" y="3224974"/>
            <a:ext cx="9119287" cy="646331"/>
          </a:xfrm>
          <a:prstGeom prst="rect">
            <a:avLst/>
          </a:prstGeom>
          <a:ln w="31750">
            <a:solidFill>
              <a:srgbClr val="C00000"/>
            </a:solidFill>
          </a:ln>
        </p:spPr>
        <p:txBody>
          <a:bodyPr wrap="square">
            <a:spAutoFit/>
          </a:bodyPr>
          <a:lstStyle/>
          <a:p>
            <a:pPr algn="ctr"/>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apt-get </a:t>
            </a:r>
            <a:r>
              <a:rPr lang="en-US" altLang="ko-KR" dirty="0" smtClean="0">
                <a:latin typeface="Times New Roman" panose="02020603050405020304" pitchFamily="18" charset="0"/>
                <a:cs typeface="Times New Roman" panose="02020603050405020304" pitchFamily="18" charset="0"/>
              </a:rPr>
              <a:t>update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$sudo apt-get install openvswitch-switch</a:t>
            </a: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OpenVswitch</a:t>
            </a:r>
            <a:br>
              <a:rPr lang="en-US" altLang="ko-KR" sz="4000" dirty="0" smtClean="0">
                <a:solidFill>
                  <a:srgbClr val="FF0000"/>
                </a:solidFill>
              </a:rPr>
            </a:br>
            <a:r>
              <a:rPr lang="en-US" altLang="ko-KR" sz="3200" dirty="0" smtClean="0">
                <a:solidFill>
                  <a:srgbClr val="FF0000"/>
                </a:solidFill>
              </a:rPr>
              <a:t>- Update &amp; Install</a:t>
            </a:r>
            <a:endParaRPr lang="ko-KR" altLang="en-US" sz="3200" dirty="0">
              <a:solidFill>
                <a:srgbClr val="FF0000"/>
              </a:solidFill>
            </a:endParaRPr>
          </a:p>
        </p:txBody>
      </p:sp>
      <p:pic>
        <p:nvPicPr>
          <p:cNvPr id="102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rotWithShape="1">
          <a:blip r:embed="rId3"/>
          <a:srcRect t="24474"/>
          <a:stretch/>
        </p:blipFill>
        <p:spPr>
          <a:xfrm>
            <a:off x="1581150" y="4197155"/>
            <a:ext cx="5981700" cy="1215765"/>
          </a:xfrm>
          <a:prstGeom prst="rect">
            <a:avLst/>
          </a:prstGeom>
        </p:spPr>
      </p:pic>
      <p:sp>
        <p:nvSpPr>
          <p:cNvPr id="7" name="직사각형 6"/>
          <p:cNvSpPr/>
          <p:nvPr/>
        </p:nvSpPr>
        <p:spPr>
          <a:xfrm>
            <a:off x="4596714" y="4788561"/>
            <a:ext cx="1972027" cy="22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522211" y="1956738"/>
            <a:ext cx="8099577" cy="923330"/>
          </a:xfrm>
          <a:prstGeom prst="rect">
            <a:avLst/>
          </a:prstGeom>
        </p:spPr>
        <p:txBody>
          <a:bodyPr>
            <a:spAutoFit/>
          </a:bodyPr>
          <a:lstStyle/>
          <a:p>
            <a:pPr algn="ctr"/>
            <a:r>
              <a:rPr lang="en-US" altLang="ko-KR" dirty="0" smtClean="0">
                <a:latin typeface="Times New Roman" panose="02020603050405020304" pitchFamily="18" charset="0"/>
                <a:cs typeface="Times New Roman" panose="02020603050405020304" pitchFamily="18" charset="0"/>
              </a:rPr>
              <a:t>Update index information of Open vSwitch package.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Install a Open vSwitch package, </a:t>
            </a:r>
            <a:r>
              <a:rPr lang="en-US" altLang="ko-KR" dirty="0" smtClean="0">
                <a:solidFill>
                  <a:srgbClr val="FF0000"/>
                </a:solidFill>
                <a:latin typeface="Times New Roman" panose="02020603050405020304" pitchFamily="18" charset="0"/>
                <a:cs typeface="Times New Roman" panose="02020603050405020304" pitchFamily="18" charset="0"/>
              </a:rPr>
              <a:t>openvswitch-switch</a:t>
            </a:r>
            <a:r>
              <a:rPr lang="en-US" altLang="ko-KR" dirty="0" smtClean="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Other </a:t>
            </a:r>
            <a:r>
              <a:rPr lang="en-US" altLang="ko-KR" dirty="0">
                <a:latin typeface="Times New Roman" panose="02020603050405020304" pitchFamily="18" charset="0"/>
                <a:cs typeface="Times New Roman" panose="02020603050405020304" pitchFamily="18" charset="0"/>
              </a:rPr>
              <a:t>dependencies are automatically installed.</a:t>
            </a: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16</a:t>
            </a:fld>
            <a:endParaRPr lang="ko-KR" altLang="en-US"/>
          </a:p>
        </p:txBody>
      </p:sp>
    </p:spTree>
    <p:extLst>
      <p:ext uri="{BB962C8B-B14F-4D97-AF65-F5344CB8AC3E}">
        <p14:creationId xmlns:p14="http://schemas.microsoft.com/office/powerpoint/2010/main" val="1338319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4975132" y="410215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Basic command (ovs-vsctl)</a:t>
            </a:r>
            <a:endParaRPr lang="ko-KR" altLang="en-US" sz="4000" dirty="0">
              <a:solidFill>
                <a:srgbClr val="0070C0"/>
              </a:solidFill>
            </a:endParaRPr>
          </a:p>
        </p:txBody>
      </p:sp>
      <p:sp>
        <p:nvSpPr>
          <p:cNvPr id="5" name="TextBox 4"/>
          <p:cNvSpPr txBox="1"/>
          <p:nvPr/>
        </p:nvSpPr>
        <p:spPr>
          <a:xfrm>
            <a:off x="893477" y="1106053"/>
            <a:ext cx="5295039" cy="1477328"/>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$sudo 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&lt;bridge_name&gt; </a:t>
            </a:r>
            <a:r>
              <a:rPr lang="en-US" altLang="ko-KR" dirty="0" smtClean="0">
                <a:latin typeface="Times New Roman" panose="02020603050405020304" pitchFamily="18" charset="0"/>
                <a:cs typeface="Times New Roman" panose="02020603050405020304" pitchFamily="18" charset="0"/>
              </a:rPr>
              <a:t>&lt;NIC&gt;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add-port &lt;bridge_name&gt; &lt;port_name&gt;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del-port &lt;port_name&gt;</a:t>
            </a:r>
            <a:endParaRPr lang="ko-KR"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35573" y="2686101"/>
            <a:ext cx="7272853" cy="1477328"/>
          </a:xfrm>
          <a:prstGeom prst="rect">
            <a:avLst/>
          </a:prstGeom>
          <a:noFill/>
        </p:spPr>
        <p:txBody>
          <a:bodyPr wrap="squar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smtClean="0">
                <a:solidFill>
                  <a:srgbClr val="FF0000"/>
                </a:solidFill>
                <a:latin typeface="Times New Roman" panose="02020603050405020304" pitchFamily="18" charset="0"/>
                <a:cs typeface="Times New Roman" panose="02020603050405020304" pitchFamily="18" charset="0"/>
              </a:rPr>
              <a:t>※You don’t need to follow below command.</a:t>
            </a: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br0</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a:t>
            </a:r>
            <a:r>
              <a:rPr lang="en-US" altLang="ko-KR" dirty="0" smtClean="0">
                <a:latin typeface="Times New Roman" panose="02020603050405020304" pitchFamily="18" charset="0"/>
                <a:cs typeface="Times New Roman" panose="02020603050405020304" pitchFamily="18" charset="0"/>
              </a:rPr>
              <a:t>br0 </a:t>
            </a:r>
            <a:r>
              <a:rPr lang="en-US" altLang="ko-KR" dirty="0">
                <a:latin typeface="Times New Roman" panose="02020603050405020304" pitchFamily="18" charset="0"/>
                <a:cs typeface="Times New Roman" panose="02020603050405020304" pitchFamily="18" charset="0"/>
              </a:rPr>
              <a:t>eth0</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add-port br0 po_to_anotherBr</a:t>
            </a:r>
            <a:endParaRPr lang="ko-KR" altLang="en-US" dirty="0">
              <a:latin typeface="Times New Roman" panose="02020603050405020304" pitchFamily="18" charset="0"/>
              <a:cs typeface="Times New Roman" panose="02020603050405020304" pitchFamily="18" charset="0"/>
            </a:endParaRPr>
          </a:p>
        </p:txBody>
      </p:sp>
      <p:sp>
        <p:nvSpPr>
          <p:cNvPr id="9" name="직사각형 8"/>
          <p:cNvSpPr/>
          <p:nvPr/>
        </p:nvSpPr>
        <p:spPr>
          <a:xfrm>
            <a:off x="5484149" y="570476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11" name="직사각형 10"/>
          <p:cNvSpPr/>
          <p:nvPr/>
        </p:nvSpPr>
        <p:spPr>
          <a:xfrm>
            <a:off x="5506658" y="459163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3" name="직선 연결선 12"/>
          <p:cNvCxnSpPr>
            <a:stCxn id="25" idx="2"/>
            <a:endCxn id="21" idx="0"/>
          </p:cNvCxnSpPr>
          <p:nvPr/>
        </p:nvCxnSpPr>
        <p:spPr>
          <a:xfrm>
            <a:off x="5652686" y="5136192"/>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6125446" y="4475400"/>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5589616" y="557524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4" name="직사각형 23"/>
          <p:cNvSpPr/>
          <p:nvPr/>
        </p:nvSpPr>
        <p:spPr>
          <a:xfrm>
            <a:off x="6357049" y="558536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5" name="직사각형 24"/>
          <p:cNvSpPr/>
          <p:nvPr/>
        </p:nvSpPr>
        <p:spPr>
          <a:xfrm>
            <a:off x="5589616" y="489301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1" name="직사각형 30"/>
          <p:cNvSpPr/>
          <p:nvPr/>
        </p:nvSpPr>
        <p:spPr>
          <a:xfrm>
            <a:off x="1006384" y="420183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2" name="직사각형 31"/>
          <p:cNvSpPr/>
          <p:nvPr/>
        </p:nvSpPr>
        <p:spPr>
          <a:xfrm>
            <a:off x="1515401" y="580444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33" name="직사각형 32"/>
          <p:cNvSpPr/>
          <p:nvPr/>
        </p:nvSpPr>
        <p:spPr>
          <a:xfrm>
            <a:off x="1634273" y="465598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sp>
        <p:nvSpPr>
          <p:cNvPr id="35" name="직사각형 34"/>
          <p:cNvSpPr/>
          <p:nvPr/>
        </p:nvSpPr>
        <p:spPr>
          <a:xfrm>
            <a:off x="1634273"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2368844"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8" name="직선 화살표 연결선 37"/>
          <p:cNvCxnSpPr/>
          <p:nvPr/>
        </p:nvCxnSpPr>
        <p:spPr>
          <a:xfrm flipH="1">
            <a:off x="6188516" y="4163429"/>
            <a:ext cx="993184" cy="30881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81700" y="3812029"/>
            <a:ext cx="1809470" cy="369332"/>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po_to_anotherBr</a:t>
            </a:r>
            <a:endParaRPr lang="ko-KR" altLang="en-US" dirty="0">
              <a:latin typeface="Times New Roman" panose="02020603050405020304" pitchFamily="18" charset="0"/>
              <a:cs typeface="Times New Roman" panose="02020603050405020304" pitchFamily="18" charset="0"/>
            </a:endParaRPr>
          </a:p>
        </p:txBody>
      </p:sp>
      <p:sp>
        <p:nvSpPr>
          <p:cNvPr id="42" name="아래쪽 화살표 41"/>
          <p:cNvSpPr/>
          <p:nvPr/>
        </p:nvSpPr>
        <p:spPr>
          <a:xfrm rot="16200000">
            <a:off x="3748016" y="4507370"/>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p:cNvSpPr/>
          <p:nvPr/>
        </p:nvSpPr>
        <p:spPr>
          <a:xfrm rot="5400000">
            <a:off x="4907346" y="5471529"/>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17</a:t>
            </a:fld>
            <a:endParaRPr lang="ko-KR" altLang="en-US"/>
          </a:p>
        </p:txBody>
      </p:sp>
    </p:spTree>
    <p:extLst>
      <p:ext uri="{BB962C8B-B14F-4D97-AF65-F5344CB8AC3E}">
        <p14:creationId xmlns:p14="http://schemas.microsoft.com/office/powerpoint/2010/main" val="1865522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Interface configuration setting</a:t>
            </a:r>
            <a:endParaRPr lang="ko-KR" altLang="en-US" sz="4000" dirty="0">
              <a:solidFill>
                <a:srgbClr val="0070C0"/>
              </a:solidFill>
            </a:endParaRPr>
          </a:p>
        </p:txBody>
      </p:sp>
      <p:sp>
        <p:nvSpPr>
          <p:cNvPr id="5" name="직사각형 4"/>
          <p:cNvSpPr/>
          <p:nvPr/>
        </p:nvSpPr>
        <p:spPr>
          <a:xfrm>
            <a:off x="1219523"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6" name="직사각형 5"/>
          <p:cNvSpPr/>
          <p:nvPr/>
        </p:nvSpPr>
        <p:spPr>
          <a:xfrm>
            <a:off x="1728540"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7" name="직사각형 6"/>
          <p:cNvSpPr/>
          <p:nvPr/>
        </p:nvSpPr>
        <p:spPr>
          <a:xfrm>
            <a:off x="1847412" y="473482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8" name="직선 연결선 7"/>
          <p:cNvCxnSpPr>
            <a:endCxn id="10" idx="0"/>
          </p:cNvCxnSpPr>
          <p:nvPr/>
        </p:nvCxnSpPr>
        <p:spPr>
          <a:xfrm flipH="1">
            <a:off x="1892194" y="5287155"/>
            <a:ext cx="317342" cy="476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940727" y="461323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0" name="직사각형 9"/>
          <p:cNvSpPr/>
          <p:nvPr/>
        </p:nvSpPr>
        <p:spPr>
          <a:xfrm>
            <a:off x="1829124"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1" name="직사각형 10"/>
          <p:cNvSpPr/>
          <p:nvPr/>
        </p:nvSpPr>
        <p:spPr>
          <a:xfrm>
            <a:off x="2601440"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2" name="직사각형 11"/>
          <p:cNvSpPr/>
          <p:nvPr/>
        </p:nvSpPr>
        <p:spPr>
          <a:xfrm>
            <a:off x="2209536" y="5090412"/>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1284695" y="1301048"/>
            <a:ext cx="4935647" cy="3046988"/>
          </a:xfrm>
          <a:prstGeom prst="rect">
            <a:avLst/>
          </a:prstGeom>
          <a:noFill/>
        </p:spPr>
        <p:txBody>
          <a:bodyPr wrap="non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a:solidFill>
                  <a:srgbClr val="FF0000"/>
                </a:solidFill>
              </a:rPr>
              <a:t>※You don’t need to follow below command</a:t>
            </a:r>
            <a:r>
              <a:rPr lang="en-US" altLang="ko-KR" b="1" dirty="0" smtClean="0">
                <a:solidFill>
                  <a:srgbClr val="FF0000"/>
                </a:solidFill>
              </a:rPr>
              <a:t>.</a:t>
            </a:r>
            <a:endParaRPr lang="en-US" altLang="ko-KR" b="1"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smtClean="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ifup br0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a:t>
            </a:r>
            <a:r>
              <a:rPr lang="ko-KR" altLang="en-US" dirty="0" smtClean="0">
                <a:latin typeface="Times New Roman" panose="02020603050405020304" pitchFamily="18" charset="0"/>
                <a:cs typeface="Times New Roman" panose="02020603050405020304" pitchFamily="18" charset="0"/>
              </a:rPr>
              <a:t>up</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ifconfig br0 203.237.x.x</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up</a:t>
            </a:r>
          </a:p>
          <a:p>
            <a:endParaRPr lang="en-US" altLang="ko-KR" sz="2400" dirty="0" smtClean="0"/>
          </a:p>
          <a:p>
            <a:endParaRPr lang="en-US" altLang="ko-KR" sz="2400" dirty="0" smtClean="0"/>
          </a:p>
        </p:txBody>
      </p:sp>
      <p:sp>
        <p:nvSpPr>
          <p:cNvPr id="17" name="TextBox 16"/>
          <p:cNvSpPr txBox="1"/>
          <p:nvPr/>
        </p:nvSpPr>
        <p:spPr>
          <a:xfrm>
            <a:off x="2759300" y="6012554"/>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1" name="아래쪽 화살표 30"/>
          <p:cNvSpPr/>
          <p:nvPr/>
        </p:nvSpPr>
        <p:spPr>
          <a:xfrm rot="16200000">
            <a:off x="4066003" y="4646575"/>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p:cNvSpPr/>
          <p:nvPr/>
        </p:nvSpPr>
        <p:spPr>
          <a:xfrm>
            <a:off x="5458395"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5967412"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30" name="직사각형 29"/>
          <p:cNvSpPr/>
          <p:nvPr/>
        </p:nvSpPr>
        <p:spPr>
          <a:xfrm>
            <a:off x="5989921" y="4770153"/>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32" name="직선 연결선 31"/>
          <p:cNvCxnSpPr>
            <a:stCxn id="36" idx="2"/>
            <a:endCxn id="34" idx="0"/>
          </p:cNvCxnSpPr>
          <p:nvPr/>
        </p:nvCxnSpPr>
        <p:spPr>
          <a:xfrm>
            <a:off x="6135949" y="5314710"/>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608709" y="4653918"/>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4" name="직사각형 33"/>
          <p:cNvSpPr/>
          <p:nvPr/>
        </p:nvSpPr>
        <p:spPr>
          <a:xfrm>
            <a:off x="6072879" y="57537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5" name="직사각형 34"/>
          <p:cNvSpPr/>
          <p:nvPr/>
        </p:nvSpPr>
        <p:spPr>
          <a:xfrm>
            <a:off x="6840312"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6072879" y="5071535"/>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8" name="직사각형 37"/>
          <p:cNvSpPr/>
          <p:nvPr/>
        </p:nvSpPr>
        <p:spPr>
          <a:xfrm rot="5400000">
            <a:off x="5390609" y="5650047"/>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7039698" y="6166505"/>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27" name="TextBox 26"/>
          <p:cNvSpPr txBox="1"/>
          <p:nvPr/>
        </p:nvSpPr>
        <p:spPr>
          <a:xfrm>
            <a:off x="6848473" y="5008456"/>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18</a:t>
            </a:fld>
            <a:endParaRPr lang="ko-KR" altLang="en-US"/>
          </a:p>
        </p:txBody>
      </p:sp>
    </p:spTree>
    <p:extLst>
      <p:ext uri="{BB962C8B-B14F-4D97-AF65-F5344CB8AC3E}">
        <p14:creationId xmlns:p14="http://schemas.microsoft.com/office/powerpoint/2010/main" val="4147664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19" name="그룹 18"/>
          <p:cNvGrpSpPr/>
          <p:nvPr/>
        </p:nvGrpSpPr>
        <p:grpSpPr>
          <a:xfrm>
            <a:off x="6400378" y="1950577"/>
            <a:ext cx="2607974" cy="1913165"/>
            <a:chOff x="6399866" y="1570100"/>
            <a:chExt cx="2607974" cy="1913165"/>
          </a:xfrm>
        </p:grpSpPr>
        <p:pic>
          <p:nvPicPr>
            <p:cNvPr id="2" name="그림 1"/>
            <p:cNvPicPr>
              <a:picLocks noChangeAspect="1"/>
            </p:cNvPicPr>
            <p:nvPr/>
          </p:nvPicPr>
          <p:blipFill>
            <a:blip r:embed="rId2"/>
            <a:stretch>
              <a:fillRect/>
            </a:stretch>
          </p:blipFill>
          <p:spPr>
            <a:xfrm>
              <a:off x="6400890" y="1570100"/>
              <a:ext cx="2606950" cy="1913165"/>
            </a:xfrm>
            <a:prstGeom prst="rect">
              <a:avLst/>
            </a:prstGeom>
          </p:spPr>
        </p:pic>
        <p:sp>
          <p:nvSpPr>
            <p:cNvPr id="12" name="직사각형 11"/>
            <p:cNvSpPr/>
            <p:nvPr/>
          </p:nvSpPr>
          <p:spPr>
            <a:xfrm>
              <a:off x="6399866" y="2341787"/>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6400377" y="4011024"/>
            <a:ext cx="2607975" cy="1975738"/>
            <a:chOff x="6399865" y="3491613"/>
            <a:chExt cx="2607975" cy="1975738"/>
          </a:xfrm>
        </p:grpSpPr>
        <p:pic>
          <p:nvPicPr>
            <p:cNvPr id="7" name="그림 6"/>
            <p:cNvPicPr>
              <a:picLocks noChangeAspect="1"/>
            </p:cNvPicPr>
            <p:nvPr/>
          </p:nvPicPr>
          <p:blipFill>
            <a:blip r:embed="rId3"/>
            <a:stretch>
              <a:fillRect/>
            </a:stretch>
          </p:blipFill>
          <p:spPr>
            <a:xfrm>
              <a:off x="6399866" y="3491613"/>
              <a:ext cx="2607974" cy="1975738"/>
            </a:xfrm>
            <a:prstGeom prst="rect">
              <a:avLst/>
            </a:prstGeom>
          </p:spPr>
        </p:pic>
        <p:sp>
          <p:nvSpPr>
            <p:cNvPr id="13" name="직사각형 12"/>
            <p:cNvSpPr/>
            <p:nvPr/>
          </p:nvSpPr>
          <p:spPr>
            <a:xfrm>
              <a:off x="6399865" y="4282473"/>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4159" y="1454056"/>
            <a:ext cx="4572000" cy="400110"/>
          </a:xfrm>
          <a:prstGeom prst="rect">
            <a:avLst/>
          </a:prstGeom>
        </p:spPr>
        <p:txBody>
          <a:bodyPr>
            <a:spAutoFit/>
          </a:bodyPr>
          <a:lstStyle/>
          <a:p>
            <a:r>
              <a:rPr lang="en-US" altLang="ko-KR" sz="2000" dirty="0" smtClean="0">
                <a:latin typeface="Times New Roman" panose="02020603050405020304" pitchFamily="18" charset="0"/>
                <a:cs typeface="Times New Roman" panose="02020603050405020304" pitchFamily="18" charset="0"/>
              </a:rPr>
              <a:t>Modify </a:t>
            </a:r>
            <a:r>
              <a:rPr lang="en-US" altLang="ko-KR" sz="2000" dirty="0">
                <a:latin typeface="Times New Roman" panose="02020603050405020304" pitchFamily="18" charset="0"/>
                <a:cs typeface="Times New Roman" panose="02020603050405020304" pitchFamily="18" charset="0"/>
              </a:rPr>
              <a:t>network interface configuration</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sp>
        <p:nvSpPr>
          <p:cNvPr id="16" name="직사각형 15"/>
          <p:cNvSpPr/>
          <p:nvPr/>
        </p:nvSpPr>
        <p:spPr>
          <a:xfrm>
            <a:off x="8238" y="1823388"/>
            <a:ext cx="9119286" cy="452431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/network/interfaces</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The primary network interface</a:t>
            </a:r>
          </a:p>
          <a:p>
            <a:r>
              <a:rPr lang="en-US" altLang="ko-KR" dirty="0">
                <a:latin typeface="Times New Roman" panose="02020603050405020304" pitchFamily="18" charset="0"/>
                <a:cs typeface="Times New Roman" panose="02020603050405020304" pitchFamily="18" charset="0"/>
              </a:rPr>
              <a:t>auto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static</a:t>
            </a:r>
          </a:p>
          <a:p>
            <a:r>
              <a:rPr lang="en-US" altLang="ko-KR" dirty="0" smtClean="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36551" y="1950577"/>
            <a:ext cx="864339" cy="369332"/>
          </a:xfrm>
          <a:prstGeom prst="rect">
            <a:avLst/>
          </a:prstGeom>
          <a:noFill/>
        </p:spPr>
        <p:txBody>
          <a:bodyPr wrap="none" rtlCol="0">
            <a:spAutoFit/>
          </a:bodyPr>
          <a:lstStyle/>
          <a:p>
            <a:r>
              <a:rPr lang="en-US" altLang="ko-KR" dirty="0" smtClean="0"/>
              <a:t>before</a:t>
            </a:r>
            <a:endParaRPr lang="ko-KR" altLang="en-US" dirty="0"/>
          </a:p>
        </p:txBody>
      </p:sp>
      <p:sp>
        <p:nvSpPr>
          <p:cNvPr id="23" name="TextBox 22"/>
          <p:cNvSpPr txBox="1"/>
          <p:nvPr/>
        </p:nvSpPr>
        <p:spPr>
          <a:xfrm>
            <a:off x="5686720" y="3943647"/>
            <a:ext cx="713657" cy="369332"/>
          </a:xfrm>
          <a:prstGeom prst="rect">
            <a:avLst/>
          </a:prstGeom>
          <a:noFill/>
        </p:spPr>
        <p:txBody>
          <a:bodyPr wrap="none" rtlCol="0">
            <a:spAutoFit/>
          </a:bodyPr>
          <a:lstStyle/>
          <a:p>
            <a:r>
              <a:rPr lang="en-US" altLang="ko-KR" dirty="0" smtClean="0"/>
              <a:t>After</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19</a:t>
            </a:fld>
            <a:endParaRPr lang="ko-KR" altLang="en-US"/>
          </a:p>
        </p:txBody>
      </p:sp>
    </p:spTree>
    <p:extLst>
      <p:ext uri="{BB962C8B-B14F-4D97-AF65-F5344CB8AC3E}">
        <p14:creationId xmlns:p14="http://schemas.microsoft.com/office/powerpoint/2010/main" val="2204278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8811"/>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200" dirty="0" smtClean="0">
                <a:solidFill>
                  <a:srgbClr val="0070C0"/>
                </a:solidFill>
                <a:latin typeface="Times New Roman" panose="02020603050405020304" pitchFamily="18" charset="0"/>
                <a:cs typeface="Times New Roman" panose="02020603050405020304" pitchFamily="18" charset="0"/>
              </a:rPr>
              <a:t>History and Contributor of Box Lab</a:t>
            </a:r>
          </a:p>
        </p:txBody>
      </p:sp>
      <p:graphicFrame>
        <p:nvGraphicFramePr>
          <p:cNvPr id="7" name="표 6"/>
          <p:cNvGraphicFramePr>
            <a:graphicFrameLocks noGrp="1"/>
          </p:cNvGraphicFramePr>
          <p:nvPr>
            <p:extLst>
              <p:ext uri="{D42A27DB-BD31-4B8C-83A1-F6EECF244321}">
                <p14:modId xmlns:p14="http://schemas.microsoft.com/office/powerpoint/2010/main" val="3583380600"/>
              </p:ext>
            </p:extLst>
          </p:nvPr>
        </p:nvGraphicFramePr>
        <p:xfrm>
          <a:off x="745524" y="777725"/>
          <a:ext cx="7652952" cy="2895600"/>
        </p:xfrm>
        <a:graphic>
          <a:graphicData uri="http://schemas.openxmlformats.org/drawingml/2006/table">
            <a:tbl>
              <a:tblPr firstRow="1" bandRow="1">
                <a:tableStyleId>{5C22544A-7EE6-4342-B048-85BDC9FD1C3A}</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a:t>
                      </a:r>
                      <a:r>
                        <a:rPr lang="en-US" altLang="ko-KR" sz="1200" dirty="0" smtClean="0">
                          <a:latin typeface="Times New Roman" panose="02020603050405020304" pitchFamily="18" charset="0"/>
                          <a:cs typeface="Times New Roman" panose="02020603050405020304" pitchFamily="18" charset="0"/>
                        </a:rPr>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47262">
                <a:tc>
                  <a:txBody>
                    <a:bodyPr/>
                    <a:lstStyle/>
                    <a:p>
                      <a:pPr algn="ctr" latinLnBrk="1"/>
                      <a:r>
                        <a:rPr lang="en-US" altLang="ko-KR" sz="1100" dirty="0" smtClean="0">
                          <a:latin typeface="+mj-ea"/>
                          <a:ea typeface="+mj-ea"/>
                        </a:rPr>
                        <a:t>v01</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2015/09</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OvS, Docker </a:t>
                      </a:r>
                      <a:r>
                        <a:rPr lang="ko-KR" altLang="en-US" sz="1000" dirty="0" smtClean="0">
                          <a:latin typeface="+mj-ea"/>
                          <a:ea typeface="+mj-ea"/>
                        </a:rPr>
                        <a:t>자료 초안 작성</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배 정 주</a:t>
                      </a:r>
                      <a:endParaRPr lang="ko-KR" altLang="en-US" sz="1100" dirty="0">
                        <a:latin typeface="+mj-ea"/>
                        <a:ea typeface="+mj-ea"/>
                      </a:endParaRPr>
                    </a:p>
                  </a:txBody>
                  <a:tcPr anchor="ctr"/>
                </a:tc>
                <a:extLst>
                  <a:ext uri="{0D108BD9-81ED-4DB2-BD59-A6C34878D82A}">
                    <a16:rowId xmlns:a16="http://schemas.microsoft.com/office/drawing/2014/main" val="10001"/>
                  </a:ext>
                </a:extLst>
              </a:tr>
              <a:tr h="247262">
                <a:tc>
                  <a:txBody>
                    <a:bodyPr/>
                    <a:lstStyle/>
                    <a:p>
                      <a:pPr algn="ctr" latinLnBrk="1"/>
                      <a:r>
                        <a:rPr lang="en-US" altLang="ko-KR" sz="1100" dirty="0" smtClean="0">
                          <a:latin typeface="+mj-ea"/>
                          <a:ea typeface="+mj-ea"/>
                        </a:rPr>
                        <a:t>v02</a:t>
                      </a:r>
                      <a:endParaRPr lang="ko-KR" altLang="en-US" sz="11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n-ea"/>
                          <a:cs typeface="+mn-cs"/>
                        </a:rPr>
                        <a:t>2015/09</a:t>
                      </a:r>
                      <a:endParaRPr lang="ko-KR" altLang="en-US" sz="1100" kern="1200" dirty="0" smtClean="0">
                        <a:solidFill>
                          <a:schemeClr val="dk1"/>
                        </a:solidFill>
                        <a:latin typeface="+mj-ea"/>
                        <a:ea typeface="+mn-ea"/>
                        <a:cs typeface="+mn-cs"/>
                      </a:endParaRPr>
                    </a:p>
                  </a:txBody>
                  <a:tcPr anchor="ctr"/>
                </a:tc>
                <a:tc>
                  <a:txBody>
                    <a:bodyPr/>
                    <a:lstStyle/>
                    <a:p>
                      <a:pPr algn="ctr" latinLnBrk="1"/>
                      <a:r>
                        <a:rPr lang="en-US" altLang="ko-KR" sz="1000" dirty="0" smtClean="0">
                          <a:latin typeface="+mj-ea"/>
                          <a:ea typeface="+mj-ea"/>
                        </a:rPr>
                        <a:t>KVM</a:t>
                      </a:r>
                      <a:r>
                        <a:rPr lang="en-US" altLang="ko-KR" sz="1000" baseline="0" dirty="0" smtClean="0">
                          <a:latin typeface="+mj-ea"/>
                          <a:ea typeface="+mj-ea"/>
                        </a:rPr>
                        <a:t> </a:t>
                      </a:r>
                      <a:r>
                        <a:rPr lang="ko-KR" altLang="en-US" sz="1000" baseline="0" dirty="0" smtClean="0">
                          <a:latin typeface="+mj-ea"/>
                          <a:ea typeface="+mj-ea"/>
                        </a:rPr>
                        <a:t>자료 초안 작성</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윤 희 범</a:t>
                      </a:r>
                      <a:endParaRPr lang="ko-KR" altLang="en-US" sz="1100" dirty="0">
                        <a:latin typeface="+mj-ea"/>
                        <a:ea typeface="+mj-ea"/>
                      </a:endParaRPr>
                    </a:p>
                  </a:txBody>
                  <a:tcPr anchor="ctr"/>
                </a:tc>
                <a:extLst>
                  <a:ext uri="{0D108BD9-81ED-4DB2-BD59-A6C34878D82A}">
                    <a16:rowId xmlns:a16="http://schemas.microsoft.com/office/drawing/2014/main" val="10002"/>
                  </a:ext>
                </a:extLst>
              </a:tr>
              <a:tr h="247262">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j-ea"/>
                          <a:cs typeface="+mn-cs"/>
                        </a:rPr>
                        <a:t>v03</a:t>
                      </a:r>
                      <a:endParaRPr lang="ko-KR" altLang="en-US" sz="1100" kern="1200" dirty="0" smtClean="0">
                        <a:solidFill>
                          <a:schemeClr val="dk1"/>
                        </a:solidFill>
                        <a:latin typeface="+mj-ea"/>
                        <a:ea typeface="+mj-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n-ea"/>
                          <a:cs typeface="+mn-cs"/>
                        </a:rPr>
                        <a:t>2015/10</a:t>
                      </a:r>
                      <a:endParaRPr lang="ko-KR" altLang="en-US" sz="11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000" kern="1200" dirty="0" smtClean="0">
                          <a:solidFill>
                            <a:schemeClr val="dk1"/>
                          </a:solidFill>
                          <a:latin typeface="+mj-ea"/>
                          <a:ea typeface="+mj-ea"/>
                          <a:cs typeface="+mn-cs"/>
                        </a:rPr>
                        <a:t>자료 취합 및 </a:t>
                      </a:r>
                      <a:r>
                        <a:rPr lang="en-US" altLang="ko-KR" sz="1000" kern="1200" dirty="0" smtClean="0">
                          <a:solidFill>
                            <a:schemeClr val="dk1"/>
                          </a:solidFill>
                          <a:latin typeface="+mj-ea"/>
                          <a:ea typeface="+mj-ea"/>
                          <a:cs typeface="+mn-cs"/>
                        </a:rPr>
                        <a:t>Functions</a:t>
                      </a:r>
                      <a:r>
                        <a:rPr lang="en-US" altLang="ko-KR" sz="1000" kern="1200" baseline="0" dirty="0" smtClean="0">
                          <a:solidFill>
                            <a:schemeClr val="dk1"/>
                          </a:solidFill>
                          <a:latin typeface="+mj-ea"/>
                          <a:ea typeface="+mj-ea"/>
                          <a:cs typeface="+mn-cs"/>
                        </a:rPr>
                        <a:t> Lab </a:t>
                      </a:r>
                      <a:r>
                        <a:rPr lang="ko-KR" altLang="en-US" sz="1000" kern="1200" baseline="0" dirty="0" smtClean="0">
                          <a:solidFill>
                            <a:schemeClr val="dk1"/>
                          </a:solidFill>
                          <a:latin typeface="+mj-ea"/>
                          <a:ea typeface="+mj-ea"/>
                          <a:cs typeface="+mn-cs"/>
                        </a:rPr>
                        <a:t>초안 제작</a:t>
                      </a:r>
                      <a:endParaRPr lang="ko-KR" altLang="en-US" sz="1000" kern="1200" dirty="0" smtClean="0">
                        <a:solidFill>
                          <a:schemeClr val="dk1"/>
                        </a:solidFill>
                        <a:latin typeface="+mj-ea"/>
                        <a:ea typeface="+mj-ea"/>
                        <a:cs typeface="+mn-cs"/>
                      </a:endParaRPr>
                    </a:p>
                  </a:txBody>
                  <a:tcPr anchor="ctr"/>
                </a:tc>
                <a:tc>
                  <a:txBody>
                    <a:bodyPr/>
                    <a:lstStyle/>
                    <a:p>
                      <a:pPr algn="ctr"/>
                      <a:r>
                        <a:rPr lang="ko-KR" altLang="en-US" sz="1100" dirty="0" smtClean="0">
                          <a:latin typeface="+mj-ea"/>
                          <a:ea typeface="+mj-ea"/>
                        </a:rPr>
                        <a:t>배 정 주</a:t>
                      </a:r>
                      <a:endParaRPr lang="ko-KR" altLang="en-US" sz="1100" dirty="0">
                        <a:latin typeface="+mj-ea"/>
                        <a:ea typeface="+mj-ea"/>
                      </a:endParaRPr>
                    </a:p>
                  </a:txBody>
                  <a:tcPr anchor="ctr"/>
                </a:tc>
                <a:extLst>
                  <a:ext uri="{0D108BD9-81ED-4DB2-BD59-A6C34878D82A}">
                    <a16:rowId xmlns:a16="http://schemas.microsoft.com/office/drawing/2014/main" val="10003"/>
                  </a:ext>
                </a:extLst>
              </a:tr>
              <a:tr h="247262">
                <a:tc>
                  <a:txBody>
                    <a:bodyPr/>
                    <a:lstStyle/>
                    <a:p>
                      <a:pPr algn="ctr" latinLnBrk="1"/>
                      <a:r>
                        <a:rPr lang="en-US" altLang="ko-KR" sz="1100" dirty="0" smtClean="0">
                          <a:latin typeface="+mj-ea"/>
                          <a:ea typeface="+mj-ea"/>
                        </a:rPr>
                        <a:t>v04</a:t>
                      </a:r>
                      <a:endParaRPr lang="ko-KR" altLang="en-US" sz="11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n-ea"/>
                          <a:cs typeface="+mn-cs"/>
                        </a:rPr>
                        <a:t>2015/10</a:t>
                      </a:r>
                      <a:endParaRPr lang="ko-KR" altLang="en-US" sz="1100" kern="1200" dirty="0" smtClean="0">
                        <a:solidFill>
                          <a:schemeClr val="dk1"/>
                        </a:solidFill>
                        <a:latin typeface="+mj-ea"/>
                        <a:ea typeface="+mn-ea"/>
                        <a:cs typeface="+mn-cs"/>
                      </a:endParaRPr>
                    </a:p>
                  </a:txBody>
                  <a:tcPr anchor="ctr"/>
                </a:tc>
                <a:tc>
                  <a:txBody>
                    <a:bodyPr/>
                    <a:lstStyle/>
                    <a:p>
                      <a:pPr algn="ctr" latinLnBrk="1"/>
                      <a:r>
                        <a:rPr lang="en-US" altLang="ko-KR" sz="1000" dirty="0" smtClean="0">
                          <a:latin typeface="+mj-ea"/>
                          <a:ea typeface="+mj-ea"/>
                        </a:rPr>
                        <a:t>Functions</a:t>
                      </a:r>
                      <a:r>
                        <a:rPr lang="en-US" altLang="ko-KR" sz="1000" baseline="0" dirty="0" smtClean="0">
                          <a:latin typeface="+mj-ea"/>
                          <a:ea typeface="+mj-ea"/>
                        </a:rPr>
                        <a:t> Lab </a:t>
                      </a:r>
                      <a:r>
                        <a:rPr lang="ko-KR" altLang="en-US" sz="1000" baseline="0" dirty="0" smtClean="0">
                          <a:latin typeface="+mj-ea"/>
                          <a:ea typeface="+mj-ea"/>
                        </a:rPr>
                        <a:t>자료 편집 및 수정</a:t>
                      </a:r>
                      <a:endParaRPr lang="ko-KR" altLang="en-US" sz="10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j-ea"/>
                          <a:ea typeface="+mj-ea"/>
                          <a:cs typeface="+mn-cs"/>
                        </a:rPr>
                        <a:t>윤</a:t>
                      </a:r>
                      <a:r>
                        <a:rPr lang="ko-KR" altLang="en-US" sz="1100" kern="1200" baseline="0" dirty="0" smtClean="0">
                          <a:solidFill>
                            <a:schemeClr val="dk1"/>
                          </a:solidFill>
                          <a:latin typeface="+mj-ea"/>
                          <a:ea typeface="+mj-ea"/>
                          <a:cs typeface="+mn-cs"/>
                        </a:rPr>
                        <a:t> 희 범</a:t>
                      </a:r>
                      <a:endParaRPr lang="ko-KR" altLang="en-US" sz="1100" kern="1200" dirty="0" smtClean="0">
                        <a:solidFill>
                          <a:schemeClr val="dk1"/>
                        </a:solidFill>
                        <a:latin typeface="+mj-ea"/>
                        <a:ea typeface="+mj-ea"/>
                        <a:cs typeface="+mn-cs"/>
                      </a:endParaRPr>
                    </a:p>
                  </a:txBody>
                  <a:tcPr anchor="ctr"/>
                </a:tc>
                <a:extLst>
                  <a:ext uri="{0D108BD9-81ED-4DB2-BD59-A6C34878D82A}">
                    <a16:rowId xmlns:a16="http://schemas.microsoft.com/office/drawing/2014/main" val="10004"/>
                  </a:ext>
                </a:extLst>
              </a:tr>
              <a:tr h="247262">
                <a:tc>
                  <a:txBody>
                    <a:bodyPr/>
                    <a:lstStyle/>
                    <a:p>
                      <a:pPr algn="ctr" latinLnBrk="1"/>
                      <a:r>
                        <a:rPr lang="en-US" altLang="ko-KR" sz="1100" dirty="0" smtClean="0">
                          <a:latin typeface="+mj-ea"/>
                          <a:ea typeface="+mj-ea"/>
                        </a:rPr>
                        <a:t>v05</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2016/03</a:t>
                      </a:r>
                      <a:endParaRPr lang="ko-KR" altLang="en-US" sz="1100" dirty="0">
                        <a:latin typeface="+mj-ea"/>
                        <a:ea typeface="+mj-ea"/>
                      </a:endParaRPr>
                    </a:p>
                  </a:txBody>
                  <a:tcPr anchor="ctr"/>
                </a:tc>
                <a:tc>
                  <a:txBody>
                    <a:bodyPr/>
                    <a:lstStyle/>
                    <a:p>
                      <a:pPr algn="ctr" latinLnBrk="1"/>
                      <a:r>
                        <a:rPr lang="en-US" altLang="ko-KR" sz="1000" spc="-110" dirty="0" smtClean="0">
                          <a:latin typeface="+mj-ea"/>
                          <a:ea typeface="+mj-ea"/>
                        </a:rPr>
                        <a:t>Function Lab → Box</a:t>
                      </a:r>
                      <a:r>
                        <a:rPr lang="en-US" altLang="ko-KR" sz="1000" spc="-110" baseline="0" dirty="0" smtClean="0">
                          <a:latin typeface="+mj-ea"/>
                          <a:ea typeface="+mj-ea"/>
                        </a:rPr>
                        <a:t> Lab </a:t>
                      </a:r>
                      <a:r>
                        <a:rPr lang="ko-KR" altLang="en-US" sz="1000" spc="-110" baseline="0" dirty="0" smtClean="0">
                          <a:latin typeface="+mj-ea"/>
                          <a:ea typeface="+mj-ea"/>
                        </a:rPr>
                        <a:t>이전 작업</a:t>
                      </a:r>
                      <a:r>
                        <a:rPr lang="en-US" altLang="ko-KR" sz="1000" spc="-110" baseline="0" dirty="0" smtClean="0">
                          <a:latin typeface="+mj-ea"/>
                          <a:ea typeface="+mj-ea"/>
                        </a:rPr>
                        <a:t>, </a:t>
                      </a:r>
                      <a:r>
                        <a:rPr lang="ko-KR" altLang="en-US" sz="1000" spc="-110" baseline="0" dirty="0" smtClean="0">
                          <a:latin typeface="+mj-ea"/>
                          <a:ea typeface="+mj-ea"/>
                        </a:rPr>
                        <a:t>세부자료 수정</a:t>
                      </a:r>
                      <a:endParaRPr lang="ko-KR" altLang="en-US" sz="1000" spc="-11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j-ea"/>
                          <a:ea typeface="+mj-ea"/>
                          <a:cs typeface="+mn-cs"/>
                        </a:rPr>
                        <a:t>남 택 호</a:t>
                      </a:r>
                    </a:p>
                  </a:txBody>
                  <a:tcPr anchor="ctr"/>
                </a:tc>
                <a:extLst>
                  <a:ext uri="{0D108BD9-81ED-4DB2-BD59-A6C34878D82A}">
                    <a16:rowId xmlns:a16="http://schemas.microsoft.com/office/drawing/2014/main" val="10005"/>
                  </a:ext>
                </a:extLst>
              </a:tr>
              <a:tr h="247262">
                <a:tc>
                  <a:txBody>
                    <a:bodyPr/>
                    <a:lstStyle/>
                    <a:p>
                      <a:pPr algn="ctr" latinLnBrk="1"/>
                      <a:r>
                        <a:rPr lang="en-US" altLang="ko-KR" sz="1100" dirty="0" smtClean="0">
                          <a:latin typeface="+mj-ea"/>
                          <a:ea typeface="+mj-ea"/>
                        </a:rPr>
                        <a:t>v06</a:t>
                      </a:r>
                      <a:endParaRPr lang="ko-KR" altLang="en-US" sz="11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j-ea"/>
                          <a:cs typeface="+mn-cs"/>
                        </a:rPr>
                        <a:t>2016/</a:t>
                      </a:r>
                      <a:r>
                        <a:rPr lang="en-US" altLang="ko-KR" sz="1100" kern="1200" baseline="0" dirty="0" smtClean="0">
                          <a:solidFill>
                            <a:schemeClr val="dk1"/>
                          </a:solidFill>
                          <a:latin typeface="+mj-ea"/>
                          <a:ea typeface="+mj-ea"/>
                          <a:cs typeface="+mn-cs"/>
                        </a:rPr>
                        <a:t>04</a:t>
                      </a:r>
                      <a:endParaRPr lang="ko-KR" altLang="en-US" sz="1100" kern="1200" dirty="0" smtClean="0">
                        <a:solidFill>
                          <a:schemeClr val="dk1"/>
                        </a:solidFill>
                        <a:latin typeface="+mj-ea"/>
                        <a:ea typeface="+mj-ea"/>
                        <a:cs typeface="+mn-cs"/>
                      </a:endParaRPr>
                    </a:p>
                  </a:txBody>
                  <a:tcPr anchor="ctr"/>
                </a:tc>
                <a:tc>
                  <a:txBody>
                    <a:bodyPr/>
                    <a:lstStyle/>
                    <a:p>
                      <a:pPr algn="ctr" latinLnBrk="1"/>
                      <a:r>
                        <a:rPr lang="ko-KR" altLang="en-US" sz="1000" dirty="0" smtClean="0">
                          <a:latin typeface="+mj-ea"/>
                          <a:ea typeface="+mj-ea"/>
                        </a:rPr>
                        <a:t>추가 설명자료 및 단어 교정</a:t>
                      </a:r>
                      <a:r>
                        <a:rPr lang="en-US" altLang="ko-KR" sz="1000" dirty="0" smtClean="0">
                          <a:latin typeface="+mj-ea"/>
                          <a:ea typeface="+mj-ea"/>
                        </a:rPr>
                        <a:t>,</a:t>
                      </a:r>
                      <a:r>
                        <a:rPr lang="en-US" altLang="ko-KR" sz="1000" baseline="0" dirty="0" smtClean="0">
                          <a:latin typeface="+mj-ea"/>
                          <a:ea typeface="+mj-ea"/>
                        </a:rPr>
                        <a:t> History </a:t>
                      </a:r>
                      <a:r>
                        <a:rPr lang="ko-KR" altLang="en-US" sz="1000" baseline="0" dirty="0" smtClean="0">
                          <a:latin typeface="+mj-ea"/>
                          <a:ea typeface="+mj-ea"/>
                        </a:rPr>
                        <a:t>작성</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택 호</a:t>
                      </a:r>
                      <a:endParaRPr lang="ko-KR" altLang="en-US" sz="1100" dirty="0">
                        <a:latin typeface="+mj-ea"/>
                        <a:ea typeface="+mj-ea"/>
                      </a:endParaRPr>
                    </a:p>
                  </a:txBody>
                  <a:tcPr anchor="ctr"/>
                </a:tc>
                <a:extLst>
                  <a:ext uri="{0D108BD9-81ED-4DB2-BD59-A6C34878D82A}">
                    <a16:rowId xmlns:a16="http://schemas.microsoft.com/office/drawing/2014/main" val="10006"/>
                  </a:ext>
                </a:extLst>
              </a:tr>
              <a:tr h="247262">
                <a:tc>
                  <a:txBody>
                    <a:bodyPr/>
                    <a:lstStyle/>
                    <a:p>
                      <a:pPr algn="ctr" latinLnBrk="1"/>
                      <a:r>
                        <a:rPr lang="en-US" altLang="ko-KR" sz="1100" dirty="0" smtClean="0">
                          <a:latin typeface="+mj-ea"/>
                          <a:ea typeface="+mj-ea"/>
                        </a:rPr>
                        <a:t>v07</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2016/04</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Outline </a:t>
                      </a:r>
                      <a:r>
                        <a:rPr lang="ko-KR" altLang="en-US" sz="1000" dirty="0" smtClean="0">
                          <a:latin typeface="+mj-ea"/>
                          <a:ea typeface="+mj-ea"/>
                        </a:rPr>
                        <a:t>추가</a:t>
                      </a:r>
                      <a:r>
                        <a:rPr lang="en-US" altLang="ko-KR" sz="1000" dirty="0" smtClean="0">
                          <a:latin typeface="+mj-ea"/>
                          <a:ea typeface="+mj-ea"/>
                        </a:rPr>
                        <a:t>,</a:t>
                      </a:r>
                      <a:r>
                        <a:rPr lang="ko-KR" altLang="en-US" sz="1000" dirty="0" smtClean="0">
                          <a:latin typeface="+mj-ea"/>
                          <a:ea typeface="+mj-ea"/>
                        </a:rPr>
                        <a:t> 검수자 피드백 </a:t>
                      </a:r>
                      <a:r>
                        <a:rPr lang="ko-KR" altLang="en-US" sz="1000" baseline="0" dirty="0" smtClean="0">
                          <a:latin typeface="+mj-ea"/>
                          <a:ea typeface="+mj-ea"/>
                        </a:rPr>
                        <a:t>반영</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택 호</a:t>
                      </a:r>
                      <a:endParaRPr lang="ko-KR" altLang="en-US" sz="1100" dirty="0">
                        <a:latin typeface="+mj-ea"/>
                        <a:ea typeface="+mj-ea"/>
                      </a:endParaRPr>
                    </a:p>
                  </a:txBody>
                  <a:tcPr anchor="ctr"/>
                </a:tc>
                <a:extLst>
                  <a:ext uri="{0D108BD9-81ED-4DB2-BD59-A6C34878D82A}">
                    <a16:rowId xmlns:a16="http://schemas.microsoft.com/office/drawing/2014/main" val="10007"/>
                  </a:ext>
                </a:extLst>
              </a:tr>
              <a:tr h="269279">
                <a:tc>
                  <a:txBody>
                    <a:bodyPr/>
                    <a:lstStyle/>
                    <a:p>
                      <a:pPr algn="ctr" latinLnBrk="1"/>
                      <a:r>
                        <a:rPr lang="en-US" altLang="ko-KR" sz="1100" dirty="0" smtClean="0">
                          <a:latin typeface="+mj-ea"/>
                          <a:ea typeface="+mj-ea"/>
                        </a:rPr>
                        <a:t>v08</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2016/04</a:t>
                      </a:r>
                      <a:endParaRPr lang="ko-KR" altLang="en-US" sz="1100" dirty="0">
                        <a:latin typeface="+mj-ea"/>
                        <a:ea typeface="+mj-ea"/>
                      </a:endParaRPr>
                    </a:p>
                  </a:txBody>
                  <a:tcPr anchor="ctr"/>
                </a:tc>
                <a:tc>
                  <a:txBody>
                    <a:bodyPr/>
                    <a:lstStyle/>
                    <a:p>
                      <a:pPr algn="ctr" latinLnBrk="1"/>
                      <a:r>
                        <a:rPr lang="ko-KR" altLang="en-US" sz="1000" dirty="0" smtClean="0">
                          <a:latin typeface="+mj-ea"/>
                          <a:ea typeface="+mj-ea"/>
                        </a:rPr>
                        <a:t>실습 중 발생한 이슈에 대한 개선사항 추가</a:t>
                      </a:r>
                      <a:endParaRPr lang="en-US" altLang="ko-KR" sz="1000" dirty="0" smtClean="0">
                        <a:latin typeface="+mj-ea"/>
                        <a:ea typeface="+mj-ea"/>
                      </a:endParaRPr>
                    </a:p>
                    <a:p>
                      <a:pPr algn="ctr" latinLnBrk="1"/>
                      <a:r>
                        <a:rPr lang="en-US" altLang="ko-KR" sz="900" dirty="0" smtClean="0">
                          <a:latin typeface="+mj-ea"/>
                          <a:ea typeface="+mj-ea"/>
                        </a:rPr>
                        <a:t>(docker</a:t>
                      </a:r>
                      <a:r>
                        <a:rPr lang="en-US" altLang="ko-KR" sz="900" baseline="0" dirty="0" smtClean="0">
                          <a:latin typeface="+mj-ea"/>
                          <a:ea typeface="+mj-ea"/>
                        </a:rPr>
                        <a:t> container command, if configuration </a:t>
                      </a:r>
                      <a:r>
                        <a:rPr lang="ko-KR" altLang="en-US" sz="900" baseline="0" dirty="0" smtClean="0">
                          <a:latin typeface="+mj-ea"/>
                          <a:ea typeface="+mj-ea"/>
                        </a:rPr>
                        <a:t>충돌</a:t>
                      </a:r>
                      <a:r>
                        <a:rPr lang="en-US" altLang="ko-KR" sz="900" baseline="0" dirty="0" smtClean="0">
                          <a:latin typeface="+mj-ea"/>
                          <a:ea typeface="+mj-ea"/>
                        </a:rPr>
                        <a:t>)</a:t>
                      </a:r>
                      <a:endParaRPr lang="ko-KR" altLang="en-US" sz="900" dirty="0">
                        <a:latin typeface="+mj-ea"/>
                        <a:ea typeface="+mj-ea"/>
                      </a:endParaRPr>
                    </a:p>
                  </a:txBody>
                  <a:tcPr anchor="ctr"/>
                </a:tc>
                <a:tc>
                  <a:txBody>
                    <a:bodyPr/>
                    <a:lstStyle/>
                    <a:p>
                      <a:pPr algn="ctr" latinLnBrk="1"/>
                      <a:r>
                        <a:rPr lang="ko-KR" altLang="en-US" sz="1100" dirty="0" smtClean="0">
                          <a:latin typeface="+mj-ea"/>
                          <a:ea typeface="+mj-ea"/>
                        </a:rPr>
                        <a:t>남 택 호</a:t>
                      </a:r>
                      <a:endParaRPr lang="ko-KR" altLang="en-US" sz="1100" dirty="0">
                        <a:latin typeface="+mj-ea"/>
                        <a:ea typeface="+mj-ea"/>
                      </a:endParaRPr>
                    </a:p>
                  </a:txBody>
                  <a:tcPr anchor="ctr"/>
                </a:tc>
                <a:extLst>
                  <a:ext uri="{0D108BD9-81ED-4DB2-BD59-A6C34878D82A}">
                    <a16:rowId xmlns:a16="http://schemas.microsoft.com/office/drawing/2014/main" val="10008"/>
                  </a:ext>
                </a:extLst>
              </a:tr>
              <a:tr h="304844">
                <a:tc>
                  <a:txBody>
                    <a:bodyPr/>
                    <a:lstStyle/>
                    <a:p>
                      <a:pPr algn="ctr" latinLnBrk="1"/>
                      <a:r>
                        <a:rPr lang="en-US" altLang="ko-KR" sz="1100" dirty="0" smtClean="0">
                          <a:latin typeface="+mj-ea"/>
                          <a:ea typeface="+mj-ea"/>
                        </a:rPr>
                        <a:t>v09</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2016/06</a:t>
                      </a:r>
                      <a:endParaRPr lang="ko-KR" altLang="en-US" sz="1100" dirty="0">
                        <a:latin typeface="+mj-ea"/>
                        <a:ea typeface="+mj-ea"/>
                      </a:endParaRPr>
                    </a:p>
                  </a:txBody>
                  <a:tcPr anchor="ctr"/>
                </a:tc>
                <a:tc>
                  <a:txBody>
                    <a:bodyPr/>
                    <a:lstStyle/>
                    <a:p>
                      <a:pPr algn="ctr" latinLnBrk="1"/>
                      <a:r>
                        <a:rPr lang="ko-KR" altLang="en-US" sz="1000" dirty="0" smtClean="0">
                          <a:latin typeface="+mj-ea"/>
                          <a:ea typeface="+mj-ea"/>
                        </a:rPr>
                        <a:t>불필요한 </a:t>
                      </a:r>
                      <a:r>
                        <a:rPr lang="en-US" altLang="ko-KR" sz="1000" dirty="0" smtClean="0">
                          <a:latin typeface="+mj-ea"/>
                          <a:ea typeface="+mj-ea"/>
                        </a:rPr>
                        <a:t>Prerequisite </a:t>
                      </a:r>
                      <a:r>
                        <a:rPr lang="ko-KR" altLang="en-US" sz="1000" dirty="0" smtClean="0">
                          <a:latin typeface="+mj-ea"/>
                          <a:ea typeface="+mj-ea"/>
                        </a:rPr>
                        <a:t>제거</a:t>
                      </a:r>
                      <a:r>
                        <a:rPr lang="en-US" altLang="ko-KR" sz="1000" dirty="0" smtClean="0">
                          <a:latin typeface="+mj-ea"/>
                          <a:ea typeface="+mj-ea"/>
                        </a:rPr>
                        <a:t>, Appendix</a:t>
                      </a:r>
                      <a:r>
                        <a:rPr lang="en-US" altLang="ko-KR" sz="1000" baseline="0" dirty="0" smtClean="0">
                          <a:latin typeface="+mj-ea"/>
                          <a:ea typeface="+mj-ea"/>
                        </a:rPr>
                        <a:t> </a:t>
                      </a:r>
                      <a:r>
                        <a:rPr lang="ko-KR" altLang="en-US" sz="1000" baseline="0" dirty="0" smtClean="0">
                          <a:latin typeface="+mj-ea"/>
                          <a:ea typeface="+mj-ea"/>
                        </a:rPr>
                        <a:t>추가</a:t>
                      </a:r>
                      <a:endParaRPr lang="en-US" altLang="ko-KR" sz="1000" baseline="0" dirty="0" smtClean="0">
                        <a:latin typeface="+mj-ea"/>
                        <a:ea typeface="+mj-ea"/>
                      </a:endParaRPr>
                    </a:p>
                    <a:p>
                      <a:pPr algn="ctr" latinLnBrk="1"/>
                      <a:r>
                        <a:rPr lang="en-US" altLang="ko-KR" sz="1000" baseline="0" dirty="0" smtClean="0">
                          <a:latin typeface="+mj-ea"/>
                          <a:ea typeface="+mj-ea"/>
                        </a:rPr>
                        <a:t>(mirror site </a:t>
                      </a:r>
                      <a:r>
                        <a:rPr lang="ko-KR" altLang="en-US" sz="1000" baseline="0" dirty="0" smtClean="0">
                          <a:latin typeface="+mj-ea"/>
                          <a:ea typeface="+mj-ea"/>
                        </a:rPr>
                        <a:t>변경코드 제거</a:t>
                      </a:r>
                      <a:r>
                        <a:rPr lang="en-US" altLang="ko-KR" sz="1000" baseline="0" dirty="0" smtClean="0">
                          <a:latin typeface="+mj-ea"/>
                          <a:ea typeface="+mj-ea"/>
                        </a:rPr>
                        <a:t>)</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택 호</a:t>
                      </a:r>
                      <a:r>
                        <a:rPr lang="en-US" altLang="ko-KR" sz="1100" baseline="0" dirty="0" smtClean="0">
                          <a:latin typeface="+mj-ea"/>
                          <a:ea typeface="+mj-ea"/>
                        </a:rPr>
                        <a:t> </a:t>
                      </a:r>
                    </a:p>
                    <a:p>
                      <a:pPr algn="ctr" latinLnBrk="1"/>
                      <a:r>
                        <a:rPr lang="ko-KR" altLang="en-US" sz="1100" baseline="0" dirty="0" smtClean="0">
                          <a:latin typeface="+mj-ea"/>
                          <a:ea typeface="+mj-ea"/>
                        </a:rPr>
                        <a:t>김 병 돈</a:t>
                      </a:r>
                      <a:endParaRPr lang="ko-KR" altLang="en-US" sz="1100" dirty="0">
                        <a:latin typeface="+mj-ea"/>
                        <a:ea typeface="+mj-ea"/>
                      </a:endParaRPr>
                    </a:p>
                  </a:txBody>
                  <a:tcPr anchor="ctr"/>
                </a:tc>
                <a:extLst>
                  <a:ext uri="{0D108BD9-81ED-4DB2-BD59-A6C34878D82A}">
                    <a16:rowId xmlns:a16="http://schemas.microsoft.com/office/drawing/2014/main" val="10009"/>
                  </a:ext>
                </a:extLst>
              </a:tr>
            </a:tbl>
          </a:graphicData>
        </a:graphic>
      </p:graphicFrame>
      <p:sp>
        <p:nvSpPr>
          <p:cNvPr id="3" name="슬라이드 번호 개체 틀 2"/>
          <p:cNvSpPr>
            <a:spLocks noGrp="1"/>
          </p:cNvSpPr>
          <p:nvPr>
            <p:ph type="sldNum" sz="quarter" idx="12"/>
          </p:nvPr>
        </p:nvSpPr>
        <p:spPr/>
        <p:txBody>
          <a:bodyPr/>
          <a:lstStyle/>
          <a:p>
            <a:fld id="{2A77177F-D4BC-47C1-ABEC-AF5DF9643428}" type="slidenum">
              <a:rPr lang="ko-KR" altLang="en-US" smtClean="0"/>
              <a:t>2</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2061036879"/>
              </p:ext>
            </p:extLst>
          </p:nvPr>
        </p:nvGraphicFramePr>
        <p:xfrm>
          <a:off x="745524" y="3962399"/>
          <a:ext cx="7652952" cy="792480"/>
        </p:xfrm>
        <a:graphic>
          <a:graphicData uri="http://schemas.openxmlformats.org/drawingml/2006/table">
            <a:tbl>
              <a:tblPr firstRow="1" bandRow="1">
                <a:tableStyleId>{00A15C55-8517-42AA-B614-E9B94910E393}</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t>Version</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t>Updated</a:t>
                      </a:r>
                      <a:r>
                        <a:rPr lang="en-US" altLang="ko-KR" sz="1200" baseline="0" dirty="0" smtClean="0"/>
                        <a:t> </a:t>
                      </a:r>
                      <a:r>
                        <a:rPr lang="en-US" altLang="ko-KR" sz="1200" dirty="0" smtClean="0"/>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smtClean="0"/>
                        <a:t>Updated</a:t>
                      </a:r>
                      <a:r>
                        <a:rPr lang="en-US" altLang="ko-KR" sz="1200" baseline="0" smtClean="0"/>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47262">
                <a:tc>
                  <a:txBody>
                    <a:bodyPr/>
                    <a:lstStyle/>
                    <a:p>
                      <a:pPr algn="ctr" latinLnBrk="1"/>
                      <a:r>
                        <a:rPr lang="en-US" altLang="ko-KR" sz="1100" dirty="0" smtClean="0"/>
                        <a:t>V01</a:t>
                      </a:r>
                      <a:endParaRPr lang="ko-KR" altLang="en-US" sz="1100" dirty="0">
                        <a:latin typeface="+mj-ea"/>
                        <a:ea typeface="+mj-ea"/>
                      </a:endParaRPr>
                    </a:p>
                  </a:txBody>
                  <a:tcPr anchor="ctr"/>
                </a:tc>
                <a:tc>
                  <a:txBody>
                    <a:bodyPr/>
                    <a:lstStyle/>
                    <a:p>
                      <a:pPr algn="ctr" latinLnBrk="1"/>
                      <a:r>
                        <a:rPr lang="en-US" altLang="ko-KR" sz="1100" dirty="0" smtClean="0"/>
                        <a:t>2017/04</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OS version</a:t>
                      </a:r>
                      <a:r>
                        <a:rPr lang="en-US" altLang="ko-KR" sz="1000" baseline="0" dirty="0" smtClean="0">
                          <a:latin typeface="+mj-ea"/>
                          <a:ea typeface="+mj-ea"/>
                        </a:rPr>
                        <a:t> update(16.04), </a:t>
                      </a:r>
                      <a:r>
                        <a:rPr lang="en-US" altLang="ko-KR" sz="1000" dirty="0" smtClean="0">
                          <a:latin typeface="+mj-ea"/>
                          <a:ea typeface="+mj-ea"/>
                        </a:rPr>
                        <a:t>Network</a:t>
                      </a:r>
                      <a:r>
                        <a:rPr lang="en-US" altLang="ko-KR" sz="1000" baseline="0" dirty="0" smtClean="0">
                          <a:latin typeface="+mj-ea"/>
                          <a:ea typeface="+mj-ea"/>
                        </a:rPr>
                        <a:t> setting issue </a:t>
                      </a:r>
                      <a:r>
                        <a:rPr lang="ko-KR" altLang="en-US" sz="1000" baseline="0" dirty="0" smtClean="0">
                          <a:latin typeface="+mj-ea"/>
                          <a:ea typeface="+mj-ea"/>
                        </a:rPr>
                        <a:t>정리</a:t>
                      </a:r>
                      <a:endParaRPr lang="ko-KR" altLang="en-US" sz="1000" dirty="0">
                        <a:latin typeface="+mj-ea"/>
                        <a:ea typeface="+mj-ea"/>
                      </a:endParaRPr>
                    </a:p>
                  </a:txBody>
                  <a:tcPr anchor="ctr"/>
                </a:tc>
                <a:tc>
                  <a:txBody>
                    <a:bodyPr/>
                    <a:lstStyle/>
                    <a:p>
                      <a:pPr algn="ctr" latinLnBrk="1"/>
                      <a:r>
                        <a:rPr lang="ko-KR" altLang="en-US" sz="1100" dirty="0" smtClean="0">
                          <a:latin typeface="+mn-lt"/>
                          <a:ea typeface="+mn-ea"/>
                        </a:rPr>
                        <a:t>남 </a:t>
                      </a:r>
                      <a:r>
                        <a:rPr lang="ko-KR" altLang="en-US" sz="1100" dirty="0" err="1" smtClean="0">
                          <a:latin typeface="+mn-lt"/>
                          <a:ea typeface="+mn-ea"/>
                        </a:rPr>
                        <a:t>택</a:t>
                      </a:r>
                      <a:r>
                        <a:rPr lang="ko-KR" altLang="en-US" sz="1100" dirty="0" smtClean="0">
                          <a:latin typeface="+mn-lt"/>
                          <a:ea typeface="+mn-ea"/>
                        </a:rPr>
                        <a:t> 호</a:t>
                      </a:r>
                      <a:endParaRPr lang="ko-KR" altLang="en-US" sz="1100" dirty="0">
                        <a:latin typeface="+mj-ea"/>
                        <a:ea typeface="+mj-ea"/>
                      </a:endParaRPr>
                    </a:p>
                  </a:txBody>
                  <a:tcPr anchor="ctr"/>
                </a:tc>
                <a:extLst>
                  <a:ext uri="{0D108BD9-81ED-4DB2-BD59-A6C34878D82A}">
                    <a16:rowId xmlns:a16="http://schemas.microsoft.com/office/drawing/2014/main" val="10001"/>
                  </a:ext>
                </a:extLst>
              </a:tr>
              <a:tr h="247262">
                <a:tc>
                  <a:txBody>
                    <a:bodyPr/>
                    <a:lstStyle/>
                    <a:p>
                      <a:pPr algn="ctr" latinLnBrk="1"/>
                      <a:endParaRPr lang="ko-KR" altLang="en-US" sz="1100" kern="1200" dirty="0">
                        <a:solidFill>
                          <a:schemeClr val="dk1"/>
                        </a:solidFill>
                        <a:latin typeface="+mj-ea"/>
                        <a:ea typeface="+mn-ea"/>
                        <a:cs typeface="+mn-cs"/>
                      </a:endParaRPr>
                    </a:p>
                  </a:txBody>
                  <a:tcPr anchor="ctr"/>
                </a:tc>
                <a:tc>
                  <a:txBody>
                    <a:bodyPr/>
                    <a:lstStyle/>
                    <a:p>
                      <a:pPr algn="ctr" latinLnBrk="1"/>
                      <a:endParaRPr lang="ko-KR" altLang="en-US" sz="1100" kern="1200" dirty="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endParaRPr lang="ko-KR" altLang="en-US" sz="10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endParaRPr lang="ko-KR" altLang="en-US" sz="1100" kern="1200" dirty="0" smtClean="0">
                        <a:solidFill>
                          <a:schemeClr val="dk1"/>
                        </a:solidFill>
                        <a:latin typeface="+mj-ea"/>
                        <a:ea typeface="+mn-ea"/>
                        <a:cs typeface="+mn-cs"/>
                      </a:endParaRPr>
                    </a:p>
                  </a:txBody>
                  <a:tcPr anchor="ctr"/>
                </a:tc>
                <a:extLst>
                  <a:ext uri="{0D108BD9-81ED-4DB2-BD59-A6C34878D82A}">
                    <a16:rowId xmlns:a16="http://schemas.microsoft.com/office/drawing/2014/main" val="10002"/>
                  </a:ext>
                </a:extLst>
              </a:tr>
            </a:tbl>
          </a:graphicData>
        </a:graphic>
      </p:graphicFrame>
      <p:sp>
        <p:nvSpPr>
          <p:cNvPr id="2" name="TextBox 1"/>
          <p:cNvSpPr txBox="1"/>
          <p:nvPr/>
        </p:nvSpPr>
        <p:spPr>
          <a:xfrm>
            <a:off x="695582" y="408393"/>
            <a:ext cx="671979" cy="369332"/>
          </a:xfrm>
          <a:prstGeom prst="rect">
            <a:avLst/>
          </a:prstGeom>
          <a:noFill/>
        </p:spPr>
        <p:txBody>
          <a:bodyPr wrap="none" rtlCol="0">
            <a:spAutoFit/>
          </a:bodyPr>
          <a:lstStyle/>
          <a:p>
            <a:r>
              <a:rPr lang="en-US" altLang="ko-KR" dirty="0" smtClean="0"/>
              <a:t>2016</a:t>
            </a:r>
            <a:endParaRPr lang="ko-KR" altLang="en-US" dirty="0"/>
          </a:p>
        </p:txBody>
      </p:sp>
      <p:sp>
        <p:nvSpPr>
          <p:cNvPr id="8" name="TextBox 7"/>
          <p:cNvSpPr txBox="1"/>
          <p:nvPr/>
        </p:nvSpPr>
        <p:spPr>
          <a:xfrm>
            <a:off x="695582" y="3673325"/>
            <a:ext cx="671979" cy="369332"/>
          </a:xfrm>
          <a:prstGeom prst="rect">
            <a:avLst/>
          </a:prstGeom>
          <a:noFill/>
        </p:spPr>
        <p:txBody>
          <a:bodyPr wrap="none" rtlCol="0">
            <a:spAutoFit/>
          </a:bodyPr>
          <a:lstStyle/>
          <a:p>
            <a:r>
              <a:rPr lang="en-US" altLang="ko-KR" dirty="0" smtClean="0"/>
              <a:t>2017</a:t>
            </a:r>
            <a:endParaRPr lang="ko-KR" altLang="en-US" dirty="0"/>
          </a:p>
        </p:txBody>
      </p:sp>
    </p:spTree>
    <p:extLst>
      <p:ext uri="{BB962C8B-B14F-4D97-AF65-F5344CB8AC3E}">
        <p14:creationId xmlns:p14="http://schemas.microsoft.com/office/powerpoint/2010/main" val="2963157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6" y="1823388"/>
            <a:ext cx="9111048" cy="3139321"/>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ovs-vsctl add-br br0</a:t>
            </a:r>
          </a:p>
          <a:p>
            <a:pPr algn="ctr"/>
            <a:endParaRPr lang="en-US" altLang="ko-KR" dirty="0" smtClean="0">
              <a:latin typeface="Times New Roman" panose="02020603050405020304" pitchFamily="18" charset="0"/>
              <a:cs typeface="Times New Roman" panose="02020603050405020304" pitchFamily="18" charset="0"/>
            </a:endParaRPr>
          </a:p>
          <a:p>
            <a:pPr algn="ctr"/>
            <a:endParaRPr lang="ko-KR" altLang="en-US"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619" t="20679" r="1"/>
          <a:stretch/>
        </p:blipFill>
        <p:spPr>
          <a:xfrm>
            <a:off x="2154883" y="2758374"/>
            <a:ext cx="4834234" cy="1979612"/>
          </a:xfrm>
          <a:prstGeom prst="rect">
            <a:avLst/>
          </a:prstGeom>
        </p:spPr>
      </p:pic>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p:cNvSpPr>
            <a:spLocks noGrp="1"/>
          </p:cNvSpPr>
          <p:nvPr>
            <p:ph type="sldNum" sz="quarter" idx="12"/>
          </p:nvPr>
        </p:nvSpPr>
        <p:spPr/>
        <p:txBody>
          <a:bodyPr/>
          <a:lstStyle/>
          <a:p>
            <a:fld id="{2A77177F-D4BC-47C1-ABEC-AF5DF9643428}" type="slidenum">
              <a:rPr lang="ko-KR" altLang="en-US" smtClean="0"/>
              <a:t>20</a:t>
            </a:fld>
            <a:endParaRPr lang="ko-KR" altLang="en-US"/>
          </a:p>
        </p:txBody>
      </p:sp>
    </p:spTree>
    <p:extLst>
      <p:ext uri="{BB962C8B-B14F-4D97-AF65-F5344CB8AC3E}">
        <p14:creationId xmlns:p14="http://schemas.microsoft.com/office/powerpoint/2010/main" val="201500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790436"/>
            <a:ext cx="9119286" cy="4801314"/>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ovs-vsctl add-port br0 </a:t>
            </a:r>
            <a:r>
              <a:rPr lang="en-US" altLang="ko-KR" dirty="0" smtClean="0">
                <a:latin typeface="Times New Roman" panose="02020603050405020304" pitchFamily="18" charset="0"/>
                <a:cs typeface="Times New Roman" panose="02020603050405020304" pitchFamily="18" charset="0"/>
              </a:rPr>
              <a:t>eth0</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7402" y="6119554"/>
            <a:ext cx="8689196" cy="369332"/>
          </a:xfrm>
          <a:prstGeom prst="rect">
            <a:avLst/>
          </a:prstGeom>
          <a:noFill/>
        </p:spPr>
        <p:txBody>
          <a:bodyPr wrap="square" rtlCol="0">
            <a:spAutoFit/>
          </a:bodyPr>
          <a:lstStyle/>
          <a:p>
            <a:r>
              <a:rPr lang="en-US" altLang="ko-KR" dirty="0" smtClean="0">
                <a:latin typeface="+mj-ea"/>
                <a:ea typeface="+mj-ea"/>
              </a:rPr>
              <a:t>eth0 </a:t>
            </a:r>
            <a:r>
              <a:rPr lang="ko-KR" altLang="en-US" dirty="0" smtClean="0">
                <a:latin typeface="+mj-ea"/>
                <a:ea typeface="+mj-ea"/>
              </a:rPr>
              <a:t>인터페이스가 </a:t>
            </a:r>
            <a:r>
              <a:rPr lang="en-US" altLang="ko-KR" dirty="0" smtClean="0">
                <a:latin typeface="+mj-ea"/>
                <a:ea typeface="+mj-ea"/>
              </a:rPr>
              <a:t>global </a:t>
            </a:r>
            <a:r>
              <a:rPr lang="ko-KR" altLang="en-US" dirty="0" smtClean="0">
                <a:latin typeface="+mj-ea"/>
                <a:ea typeface="+mj-ea"/>
              </a:rPr>
              <a:t>영역에서 </a:t>
            </a:r>
            <a:r>
              <a:rPr lang="en-US" altLang="ko-KR" dirty="0" smtClean="0">
                <a:latin typeface="+mj-ea"/>
                <a:ea typeface="+mj-ea"/>
              </a:rPr>
              <a:t>bridge </a:t>
            </a:r>
            <a:r>
              <a:rPr lang="ko-KR" altLang="en-US" dirty="0" smtClean="0">
                <a:latin typeface="+mj-ea"/>
                <a:ea typeface="+mj-ea"/>
              </a:rPr>
              <a:t>영역으로 이동하기 때문에 연결이 끊김</a:t>
            </a:r>
            <a:endParaRPr lang="ko-KR" altLang="en-US" dirty="0">
              <a:latin typeface="+mj-ea"/>
              <a:ea typeface="+mj-ea"/>
            </a:endParaRPr>
          </a:p>
        </p:txBody>
      </p:sp>
      <p:grpSp>
        <p:nvGrpSpPr>
          <p:cNvPr id="3" name="그룹 2"/>
          <p:cNvGrpSpPr/>
          <p:nvPr/>
        </p:nvGrpSpPr>
        <p:grpSpPr>
          <a:xfrm>
            <a:off x="1892782" y="2522931"/>
            <a:ext cx="5358435" cy="3534033"/>
            <a:chOff x="1896512" y="2471351"/>
            <a:chExt cx="5358435" cy="3534033"/>
          </a:xfrm>
        </p:grpSpPr>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t="10527" b="11373"/>
            <a:stretch/>
          </p:blipFill>
          <p:spPr>
            <a:xfrm>
              <a:off x="1896512" y="2471351"/>
              <a:ext cx="5358435" cy="3534033"/>
            </a:xfrm>
            <a:prstGeom prst="rect">
              <a:avLst/>
            </a:prstGeom>
          </p:spPr>
        </p:pic>
        <p:sp>
          <p:nvSpPr>
            <p:cNvPr id="12" name="직사각형 11"/>
            <p:cNvSpPr/>
            <p:nvPr/>
          </p:nvSpPr>
          <p:spPr>
            <a:xfrm>
              <a:off x="2587877" y="2698783"/>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587877" y="3831486"/>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3795327" y="2740905"/>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p:cNvSpPr/>
            <p:nvPr/>
          </p:nvSpPr>
          <p:spPr>
            <a:xfrm>
              <a:off x="3792538" y="3873608"/>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21</a:t>
            </a:fld>
            <a:endParaRPr lang="ko-KR" altLang="en-US"/>
          </a:p>
        </p:txBody>
      </p:sp>
    </p:spTree>
    <p:extLst>
      <p:ext uri="{BB962C8B-B14F-4D97-AF65-F5344CB8AC3E}">
        <p14:creationId xmlns:p14="http://schemas.microsoft.com/office/powerpoint/2010/main" val="2238657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831626"/>
            <a:ext cx="9119285" cy="2308324"/>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eth0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br0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ifup </a:t>
            </a:r>
            <a:r>
              <a:rPr lang="ko-KR" altLang="en-US" dirty="0" smtClean="0">
                <a:latin typeface="Times New Roman" panose="02020603050405020304" pitchFamily="18" charset="0"/>
                <a:cs typeface="Times New Roman" panose="02020603050405020304" pitchFamily="18" charset="0"/>
              </a:rPr>
              <a:t>br0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up</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up</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22</a:t>
            </a:fld>
            <a:endParaRPr lang="ko-KR" altLang="en-US"/>
          </a:p>
        </p:txBody>
      </p:sp>
    </p:spTree>
    <p:extLst>
      <p:ext uri="{BB962C8B-B14F-4D97-AF65-F5344CB8AC3E}">
        <p14:creationId xmlns:p14="http://schemas.microsoft.com/office/powerpoint/2010/main" val="116826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52320" y="171061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4" name="직사각형 3"/>
          <p:cNvSpPr/>
          <p:nvPr/>
        </p:nvSpPr>
        <p:spPr>
          <a:xfrm>
            <a:off x="4749284" y="1710611"/>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9" name="직사각형 8"/>
          <p:cNvSpPr/>
          <p:nvPr/>
        </p:nvSpPr>
        <p:spPr>
          <a:xfrm>
            <a:off x="6181922" y="4537785"/>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a:solidFill>
                  <a:schemeClr val="tx1"/>
                </a:solidFill>
              </a:rPr>
              <a:t>0</a:t>
            </a:r>
            <a:endParaRPr lang="en-US" altLang="ko-KR" sz="1600" dirty="0" smtClean="0">
              <a:solidFill>
                <a:schemeClr val="tx1"/>
              </a:solidFill>
            </a:endParaRPr>
          </a:p>
        </p:txBody>
      </p:sp>
      <p:sp>
        <p:nvSpPr>
          <p:cNvPr id="10" name="직사각형 9"/>
          <p:cNvSpPr/>
          <p:nvPr/>
        </p:nvSpPr>
        <p:spPr>
          <a:xfrm>
            <a:off x="5028423" y="3592282"/>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2" name="직사각형 11"/>
          <p:cNvSpPr/>
          <p:nvPr/>
        </p:nvSpPr>
        <p:spPr>
          <a:xfrm>
            <a:off x="5566101" y="4121016"/>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3" name="직사각형 12"/>
          <p:cNvSpPr/>
          <p:nvPr/>
        </p:nvSpPr>
        <p:spPr>
          <a:xfrm>
            <a:off x="6359591" y="4351172"/>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5" name="꺾인 연결선 14"/>
          <p:cNvCxnSpPr>
            <a:stCxn id="12" idx="2"/>
            <a:endCxn id="13" idx="0"/>
          </p:cNvCxnSpPr>
          <p:nvPr/>
        </p:nvCxnSpPr>
        <p:spPr>
          <a:xfrm rot="16200000" flipH="1">
            <a:off x="6033992" y="3932655"/>
            <a:ext cx="43544" cy="793490"/>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오른쪽 화살표 15"/>
          <p:cNvSpPr/>
          <p:nvPr/>
        </p:nvSpPr>
        <p:spPr>
          <a:xfrm>
            <a:off x="3937716" y="2939143"/>
            <a:ext cx="1259633" cy="765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sp>
        <p:nvSpPr>
          <p:cNvPr id="14" name="직사각형 13"/>
          <p:cNvSpPr/>
          <p:nvPr/>
        </p:nvSpPr>
        <p:spPr>
          <a:xfrm>
            <a:off x="6389440"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9" name="직사각형 18"/>
          <p:cNvSpPr/>
          <p:nvPr/>
        </p:nvSpPr>
        <p:spPr>
          <a:xfrm>
            <a:off x="7105758"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0" name="직사각형 19"/>
          <p:cNvSpPr/>
          <p:nvPr/>
        </p:nvSpPr>
        <p:spPr>
          <a:xfrm>
            <a:off x="1984589" y="447418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2549263" y="4484430"/>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5" name="직사각형 4"/>
          <p:cNvSpPr/>
          <p:nvPr/>
        </p:nvSpPr>
        <p:spPr>
          <a:xfrm>
            <a:off x="1684957" y="4537785"/>
            <a:ext cx="1268185" cy="5505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smtClean="0">
                <a:solidFill>
                  <a:schemeClr val="tx1"/>
                </a:solidFill>
              </a:rPr>
              <a:t>203.237.x.x</a:t>
            </a:r>
            <a:endParaRPr lang="ko-KR" altLang="en-US" sz="1600" dirty="0">
              <a:solidFill>
                <a:schemeClr val="tx1"/>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23</a:t>
            </a:fld>
            <a:endParaRPr lang="ko-KR" altLang="en-US"/>
          </a:p>
        </p:txBody>
      </p:sp>
    </p:spTree>
    <p:extLst>
      <p:ext uri="{BB962C8B-B14F-4D97-AF65-F5344CB8AC3E}">
        <p14:creationId xmlns:p14="http://schemas.microsoft.com/office/powerpoint/2010/main" val="403498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11216" y="195335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5" name="직사각형 4"/>
          <p:cNvSpPr/>
          <p:nvPr/>
        </p:nvSpPr>
        <p:spPr>
          <a:xfrm>
            <a:off x="3743854" y="4780524"/>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6" name="직사각형 5"/>
          <p:cNvSpPr/>
          <p:nvPr/>
        </p:nvSpPr>
        <p:spPr>
          <a:xfrm>
            <a:off x="2590355" y="3835021"/>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7" name="직사각형 6"/>
          <p:cNvSpPr/>
          <p:nvPr/>
        </p:nvSpPr>
        <p:spPr>
          <a:xfrm>
            <a:off x="3128033" y="4363755"/>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직사각형 7"/>
          <p:cNvSpPr/>
          <p:nvPr/>
        </p:nvSpPr>
        <p:spPr>
          <a:xfrm>
            <a:off x="3960482" y="46568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9" name="꺾인 연결선 8"/>
          <p:cNvCxnSpPr>
            <a:stCxn id="7" idx="2"/>
            <a:endCxn id="8" idx="0"/>
          </p:cNvCxnSpPr>
          <p:nvPr/>
        </p:nvCxnSpPr>
        <p:spPr>
          <a:xfrm rot="16200000" flipH="1">
            <a:off x="3583953" y="4187364"/>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2502300" y="2288474"/>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en-US" altLang="ko-KR" sz="1600" dirty="0">
              <a:solidFill>
                <a:schemeClr val="tx1"/>
              </a:solidFill>
            </a:endParaRPr>
          </a:p>
          <a:p>
            <a:pPr algn="ctr"/>
            <a:r>
              <a:rPr lang="en-US" altLang="ko-KR" sz="1600" dirty="0" smtClean="0">
                <a:solidFill>
                  <a:schemeClr val="tx1"/>
                </a:solidFill>
              </a:rPr>
              <a:t>203.237.x.x</a:t>
            </a:r>
            <a:endParaRPr lang="ko-KR" altLang="en-US" sz="1600" dirty="0">
              <a:solidFill>
                <a:schemeClr val="tx1"/>
              </a:solidFill>
            </a:endParaRPr>
          </a:p>
        </p:txBody>
      </p:sp>
      <p:cxnSp>
        <p:nvCxnSpPr>
          <p:cNvPr id="12" name="직선 연결선 11"/>
          <p:cNvCxnSpPr>
            <a:stCxn id="10" idx="2"/>
            <a:endCxn id="6" idx="0"/>
          </p:cNvCxnSpPr>
          <p:nvPr/>
        </p:nvCxnSpPr>
        <p:spPr>
          <a:xfrm>
            <a:off x="3220950" y="2889517"/>
            <a:ext cx="3498" cy="94550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3126477" y="367018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6" name="직사각형 25"/>
          <p:cNvSpPr/>
          <p:nvPr/>
        </p:nvSpPr>
        <p:spPr>
          <a:xfrm>
            <a:off x="3129590" y="290098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Goal of this section</a:t>
            </a:r>
            <a:endParaRPr lang="ko-KR" altLang="en-US" sz="4000" dirty="0">
              <a:solidFill>
                <a:srgbClr val="0070C0"/>
              </a:solidFill>
            </a:endParaRPr>
          </a:p>
        </p:txBody>
      </p:sp>
      <p:sp>
        <p:nvSpPr>
          <p:cNvPr id="36" name="직사각형 35"/>
          <p:cNvSpPr/>
          <p:nvPr/>
        </p:nvSpPr>
        <p:spPr>
          <a:xfrm>
            <a:off x="3995352" y="473587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7" name="직사각형 36"/>
          <p:cNvSpPr/>
          <p:nvPr/>
        </p:nvSpPr>
        <p:spPr>
          <a:xfrm>
            <a:off x="4629219" y="47258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7" name="TextBox 16"/>
          <p:cNvSpPr txBox="1"/>
          <p:nvPr/>
        </p:nvSpPr>
        <p:spPr>
          <a:xfrm>
            <a:off x="-57665" y="5437308"/>
            <a:ext cx="9144000" cy="461665"/>
          </a:xfrm>
          <a:prstGeom prst="rect">
            <a:avLst/>
          </a:prstGeom>
          <a:noFill/>
        </p:spPr>
        <p:txBody>
          <a:bodyPr wrap="square" rtlCol="0">
            <a:spAutoFit/>
          </a:bodyPr>
          <a:lstStyle/>
          <a:p>
            <a:pPr algn="ctr"/>
            <a:r>
              <a:rPr lang="en-US" altLang="ko-KR" sz="2400" dirty="0" smtClean="0"/>
              <a:t>Stop OvS setting, Now need to build </a:t>
            </a:r>
            <a:r>
              <a:rPr lang="en-US" altLang="ko-KR" sz="2400" dirty="0" smtClean="0">
                <a:solidFill>
                  <a:srgbClr val="FF0000"/>
                </a:solidFill>
              </a:rPr>
              <a:t>KVM</a:t>
            </a:r>
          </a:p>
        </p:txBody>
      </p:sp>
      <p:sp>
        <p:nvSpPr>
          <p:cNvPr id="2" name="직사각형 1"/>
          <p:cNvSpPr/>
          <p:nvPr/>
        </p:nvSpPr>
        <p:spPr>
          <a:xfrm>
            <a:off x="2401548" y="2168670"/>
            <a:ext cx="1651852" cy="117874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24</a:t>
            </a:fld>
            <a:endParaRPr lang="ko-KR" altLang="en-US"/>
          </a:p>
        </p:txBody>
      </p:sp>
    </p:spTree>
    <p:extLst>
      <p:ext uri="{BB962C8B-B14F-4D97-AF65-F5344CB8AC3E}">
        <p14:creationId xmlns:p14="http://schemas.microsoft.com/office/powerpoint/2010/main" val="2522546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ifconfig eth0 up</a:t>
            </a:r>
            <a:endParaRPr lang="en-US" altLang="ko-KR" b="1" dirty="0" smtClean="0">
              <a:solidFill>
                <a:srgbClr val="C00000"/>
              </a:solidFill>
              <a:latin typeface="Times New Roman" panose="02020603050405020304" pitchFamily="18" charset="0"/>
              <a:cs typeface="Times New Roman" panose="02020603050405020304" pitchFamily="18" charset="0"/>
            </a:endParaRP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7" name="TextBox 6"/>
          <p:cNvSpPr txBox="1"/>
          <p:nvPr/>
        </p:nvSpPr>
        <p:spPr>
          <a:xfrm>
            <a:off x="-16476" y="3993496"/>
            <a:ext cx="9144000" cy="1200329"/>
          </a:xfrm>
          <a:prstGeom prst="rect">
            <a:avLst/>
          </a:prstGeom>
          <a:noFill/>
        </p:spPr>
        <p:txBody>
          <a:bodyPr wrap="square" rtlCol="0">
            <a:spAutoFit/>
          </a:bodyPr>
          <a:lstStyle/>
          <a:p>
            <a:pPr algn="ctr"/>
            <a:r>
              <a:rPr lang="en-US" altLang="ko-KR" sz="2400" dirty="0" smtClean="0"/>
              <a:t>Whenever NUC is rebooted, </a:t>
            </a:r>
            <a:endParaRPr lang="en-US" altLang="ko-KR" sz="2400" dirty="0"/>
          </a:p>
          <a:p>
            <a:pPr algn="ctr"/>
            <a:r>
              <a:rPr lang="en-US" altLang="ko-KR" sz="2400" dirty="0" smtClean="0"/>
              <a:t>interface configuration is initialized </a:t>
            </a:r>
          </a:p>
          <a:p>
            <a:pPr algn="ctr"/>
            <a:r>
              <a:rPr lang="en-US" altLang="ko-KR" sz="2400" dirty="0" smtClean="0"/>
              <a:t>by executing commands in </a:t>
            </a:r>
            <a:r>
              <a:rPr lang="en-US" altLang="ko-KR" sz="2400" dirty="0" smtClean="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25</a:t>
            </a:fld>
            <a:endParaRPr lang="ko-KR" altLang="en-US"/>
          </a:p>
        </p:txBody>
      </p:sp>
    </p:spTree>
    <p:extLst>
      <p:ext uri="{BB962C8B-B14F-4D97-AF65-F5344CB8AC3E}">
        <p14:creationId xmlns:p14="http://schemas.microsoft.com/office/powerpoint/2010/main" val="2727042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KVM: Goal of this part</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26</a:t>
            </a:fld>
            <a:endParaRPr lang="ko-KR" altLang="en-US"/>
          </a:p>
        </p:txBody>
      </p:sp>
    </p:spTree>
    <p:extLst>
      <p:ext uri="{BB962C8B-B14F-4D97-AF65-F5344CB8AC3E}">
        <p14:creationId xmlns:p14="http://schemas.microsoft.com/office/powerpoint/2010/main" val="2440553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lnSpcReduction="10000"/>
          </a:bodyPr>
          <a:lstStyle/>
          <a:p>
            <a:r>
              <a:rPr lang="en-US" altLang="ko-KR" dirty="0">
                <a:latin typeface="Times New Roman" panose="02020603050405020304" pitchFamily="18" charset="0"/>
                <a:cs typeface="Times New Roman" panose="02020603050405020304" pitchFamily="18" charset="0"/>
              </a:rPr>
              <a:t>KVM (for Kernel-based Virtual Machine) is a full virtualization solution for Linux on x86 hardware containing virtualization extensions (Intel VT or AMD-V). It consists of a loadable kernel module, </a:t>
            </a:r>
            <a:r>
              <a:rPr lang="en-US" altLang="ko-KR" dirty="0" err="1">
                <a:latin typeface="Times New Roman" panose="02020603050405020304" pitchFamily="18" charset="0"/>
                <a:cs typeface="Times New Roman" panose="02020603050405020304" pitchFamily="18" charset="0"/>
              </a:rPr>
              <a:t>kvm.ko</a:t>
            </a:r>
            <a:r>
              <a:rPr lang="en-US" altLang="ko-KR" dirty="0">
                <a:latin typeface="Times New Roman" panose="02020603050405020304" pitchFamily="18" charset="0"/>
                <a:cs typeface="Times New Roman" panose="02020603050405020304" pitchFamily="18" charset="0"/>
              </a:rPr>
              <a:t>, that provides the core virtualization infrastructure and a processor specific module, </a:t>
            </a:r>
            <a:r>
              <a:rPr lang="en-US" altLang="ko-KR" dirty="0" err="1">
                <a:latin typeface="Times New Roman" panose="02020603050405020304" pitchFamily="18" charset="0"/>
                <a:cs typeface="Times New Roman" panose="02020603050405020304" pitchFamily="18" charset="0"/>
              </a:rPr>
              <a:t>kvm-intel.ko</a:t>
            </a:r>
            <a:r>
              <a:rPr lang="en-US" altLang="ko-KR" dirty="0">
                <a:latin typeface="Times New Roman" panose="02020603050405020304" pitchFamily="18" charset="0"/>
                <a:cs typeface="Times New Roman" panose="02020603050405020304" pitchFamily="18" charset="0"/>
              </a:rPr>
              <a:t> or </a:t>
            </a:r>
            <a:r>
              <a:rPr lang="en-US" altLang="ko-KR" dirty="0" err="1">
                <a:latin typeface="Times New Roman" panose="02020603050405020304" pitchFamily="18" charset="0"/>
                <a:cs typeface="Times New Roman" panose="02020603050405020304" pitchFamily="18" charset="0"/>
              </a:rPr>
              <a:t>kvm-amd.ko</a:t>
            </a:r>
            <a:r>
              <a:rPr lang="en-US" altLang="ko-KR" dirty="0">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Using KVM, one can run multiple virtual machines running unmodified Linux or Windows images. Each virtual machine has private virtualized hardware: a network card, disk, graphics adapter, etc.</a:t>
            </a:r>
          </a:p>
          <a:p>
            <a:r>
              <a:rPr lang="en-US" altLang="ko-KR" dirty="0">
                <a:latin typeface="Times New Roman" panose="02020603050405020304" pitchFamily="18" charset="0"/>
                <a:cs typeface="Times New Roman" panose="02020603050405020304" pitchFamily="18" charset="0"/>
              </a:rPr>
              <a:t>KVM is open source software. The kernel component of KVM is included in mainline Linux, as of 2.6.20. The </a:t>
            </a:r>
            <a:r>
              <a:rPr lang="en-US" altLang="ko-KR" dirty="0" err="1">
                <a:latin typeface="Times New Roman" panose="02020603050405020304" pitchFamily="18" charset="0"/>
                <a:cs typeface="Times New Roman" panose="02020603050405020304" pitchFamily="18" charset="0"/>
              </a:rPr>
              <a:t>userspace</a:t>
            </a:r>
            <a:r>
              <a:rPr lang="en-US" altLang="ko-KR" dirty="0">
                <a:latin typeface="Times New Roman" panose="02020603050405020304" pitchFamily="18" charset="0"/>
                <a:cs typeface="Times New Roman" panose="02020603050405020304" pitchFamily="18" charset="0"/>
              </a:rPr>
              <a:t> component of KVM is included in mainline QEMU, as of 1.3.</a:t>
            </a:r>
          </a:p>
          <a:p>
            <a:endParaRPr lang="ko-KR" altLang="en-US" dirty="0"/>
          </a:p>
        </p:txBody>
      </p:sp>
      <p:sp>
        <p:nvSpPr>
          <p:cNvPr id="8"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What is KVM?</a:t>
            </a:r>
            <a:endParaRPr lang="ko-KR" altLang="en-US" sz="4000" dirty="0" smtClean="0">
              <a:solidFill>
                <a:srgbClr val="0070C0"/>
              </a:solidFill>
            </a:endParaRPr>
          </a:p>
        </p:txBody>
      </p:sp>
      <p:pic>
        <p:nvPicPr>
          <p:cNvPr id="9" name="그림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3264" y="907750"/>
            <a:ext cx="3525408" cy="1117114"/>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27</a:t>
            </a:fld>
            <a:endParaRPr lang="ko-KR" altLang="en-US"/>
          </a:p>
        </p:txBody>
      </p:sp>
    </p:spTree>
    <p:extLst>
      <p:ext uri="{BB962C8B-B14F-4D97-AF65-F5344CB8AC3E}">
        <p14:creationId xmlns:p14="http://schemas.microsoft.com/office/powerpoint/2010/main" val="1860995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dependency to upgrade KVM</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6475" y="2180952"/>
            <a:ext cx="9111049" cy="1200329"/>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apt-get install qemu-kvm </a:t>
            </a:r>
            <a:r>
              <a:rPr lang="ko-KR" altLang="en-US" dirty="0" smtClean="0">
                <a:latin typeface="Times New Roman" panose="02020603050405020304" pitchFamily="18" charset="0"/>
                <a:cs typeface="Times New Roman" panose="02020603050405020304" pitchFamily="18" charset="0"/>
              </a:rPr>
              <a:t>libvirt-bin</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//upgrade KVM								//qemu is open-source emulator </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wget</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https://</a:t>
            </a:r>
            <a:r>
              <a:rPr lang="en-US" altLang="ko-KR" dirty="0" smtClean="0">
                <a:latin typeface="Times New Roman" panose="02020603050405020304" pitchFamily="18" charset="0"/>
                <a:cs typeface="Times New Roman" panose="02020603050405020304" pitchFamily="18" charset="0"/>
              </a:rPr>
              <a:t>www.dropbox.com/s/fox21sy79dpnwea/ubuntu-14.04.3-server-amd64.iso</a:t>
            </a:r>
          </a:p>
        </p:txBody>
      </p:sp>
      <p:sp>
        <p:nvSpPr>
          <p:cNvPr id="10" name="직사각형 9"/>
          <p:cNvSpPr/>
          <p:nvPr/>
        </p:nvSpPr>
        <p:spPr>
          <a:xfrm>
            <a:off x="0" y="1782283"/>
            <a:ext cx="7170553" cy="369332"/>
          </a:xfrm>
          <a:prstGeom prst="rect">
            <a:avLst/>
          </a:prstGeom>
        </p:spPr>
        <p:txBody>
          <a:bodyPr wrap="none">
            <a:spAutoFit/>
          </a:bodyPr>
          <a:lstStyle/>
          <a:p>
            <a:r>
              <a:rPr lang="en-US" altLang="ko-KR" dirty="0">
                <a:cs typeface="Times New Roman" panose="02020603050405020304" pitchFamily="18" charset="0"/>
              </a:rPr>
              <a:t>Install </a:t>
            </a:r>
            <a:r>
              <a:rPr lang="en-US" altLang="ko-KR" dirty="0" smtClean="0">
                <a:cs typeface="Times New Roman" panose="02020603050405020304" pitchFamily="18" charset="0"/>
              </a:rPr>
              <a:t>dependency &amp; download </a:t>
            </a:r>
            <a:r>
              <a:rPr lang="en-US" altLang="ko-KR" dirty="0">
                <a:cs typeface="Times New Roman" panose="02020603050405020304" pitchFamily="18" charset="0"/>
              </a:rPr>
              <a:t>Ubuntu </a:t>
            </a:r>
            <a:r>
              <a:rPr lang="en-US" altLang="ko-KR" dirty="0" smtClean="0">
                <a:cs typeface="Times New Roman" panose="02020603050405020304" pitchFamily="18" charset="0"/>
              </a:rPr>
              <a:t>14.04.3 </a:t>
            </a:r>
            <a:r>
              <a:rPr lang="en-US" altLang="ko-KR" dirty="0">
                <a:cs typeface="Times New Roman" panose="02020603050405020304" pitchFamily="18" charset="0"/>
              </a:rPr>
              <a:t>64bit server </a:t>
            </a:r>
            <a:r>
              <a:rPr lang="en-US" altLang="ko-KR" dirty="0" smtClean="0">
                <a:cs typeface="Times New Roman" panose="02020603050405020304" pitchFamily="18" charset="0"/>
              </a:rPr>
              <a:t>image.</a:t>
            </a:r>
            <a:endParaRPr lang="en-US" altLang="ko-KR" dirty="0">
              <a:cs typeface="Times New Roman" panose="02020603050405020304" pitchFamily="18" charset="0"/>
            </a:endParaRPr>
          </a:p>
        </p:txBody>
      </p:sp>
      <p:sp>
        <p:nvSpPr>
          <p:cNvPr id="11" name="직사각형 10"/>
          <p:cNvSpPr/>
          <p:nvPr/>
        </p:nvSpPr>
        <p:spPr>
          <a:xfrm>
            <a:off x="0" y="3522745"/>
            <a:ext cx="6034024" cy="369332"/>
          </a:xfrm>
          <a:prstGeom prst="rect">
            <a:avLst/>
          </a:prstGeom>
        </p:spPr>
        <p:txBody>
          <a:bodyPr wrap="none">
            <a:spAutoFit/>
          </a:bodyPr>
          <a:lstStyle/>
          <a:p>
            <a:pPr algn="ctr"/>
            <a:r>
              <a:rPr lang="en-US" altLang="ko-KR" dirty="0">
                <a:cs typeface="Times New Roman" panose="02020603050405020304" pitchFamily="18" charset="0"/>
              </a:rPr>
              <a:t>Now we are ready to make </a:t>
            </a:r>
            <a:r>
              <a:rPr lang="en-US" altLang="ko-KR" dirty="0" smtClean="0">
                <a:cs typeface="Times New Roman" panose="02020603050405020304" pitchFamily="18" charset="0"/>
              </a:rPr>
              <a:t>VM. So </a:t>
            </a:r>
            <a:r>
              <a:rPr lang="en-US" altLang="ko-KR" dirty="0">
                <a:cs typeface="Times New Roman" panose="02020603050405020304" pitchFamily="18" charset="0"/>
              </a:rPr>
              <a:t>continue the </a:t>
            </a:r>
            <a:r>
              <a:rPr lang="en-US" altLang="ko-KR" dirty="0" smtClean="0">
                <a:cs typeface="Times New Roman" panose="02020603050405020304" pitchFamily="18" charset="0"/>
              </a:rPr>
              <a:t>setting. </a:t>
            </a:r>
            <a:endParaRPr lang="ko-KR" altLang="en-US" dirty="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28</a:t>
            </a:fld>
            <a:endParaRPr lang="ko-KR" altLang="en-US"/>
          </a:p>
        </p:txBody>
      </p:sp>
    </p:spTree>
    <p:extLst>
      <p:ext uri="{BB962C8B-B14F-4D97-AF65-F5344CB8AC3E}">
        <p14:creationId xmlns:p14="http://schemas.microsoft.com/office/powerpoint/2010/main" val="2422522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28" name="그룹 27"/>
          <p:cNvGrpSpPr/>
          <p:nvPr/>
        </p:nvGrpSpPr>
        <p:grpSpPr>
          <a:xfrm>
            <a:off x="241935" y="3374310"/>
            <a:ext cx="8778363" cy="3460226"/>
            <a:chOff x="258411" y="3025106"/>
            <a:chExt cx="8778363" cy="3460226"/>
          </a:xfrm>
        </p:grpSpPr>
        <p:sp>
          <p:nvSpPr>
            <p:cNvPr id="7" name="직사각형 6"/>
            <p:cNvSpPr/>
            <p:nvPr/>
          </p:nvSpPr>
          <p:spPr>
            <a:xfrm>
              <a:off x="258411" y="3025106"/>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8" name="직사각형 7"/>
            <p:cNvSpPr/>
            <p:nvPr/>
          </p:nvSpPr>
          <p:spPr>
            <a:xfrm>
              <a:off x="1691049" y="5852280"/>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9" name="직사각형 8"/>
            <p:cNvSpPr/>
            <p:nvPr/>
          </p:nvSpPr>
          <p:spPr>
            <a:xfrm>
              <a:off x="537550" y="4906777"/>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0" name="직사각형 9"/>
            <p:cNvSpPr/>
            <p:nvPr/>
          </p:nvSpPr>
          <p:spPr>
            <a:xfrm>
              <a:off x="1075228" y="54355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1" name="직사각형 10"/>
            <p:cNvSpPr/>
            <p:nvPr/>
          </p:nvSpPr>
          <p:spPr>
            <a:xfrm>
              <a:off x="1907677" y="572856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 name="꺾인 연결선 11"/>
            <p:cNvCxnSpPr>
              <a:stCxn id="10" idx="2"/>
              <a:endCxn id="11" idx="0"/>
            </p:cNvCxnSpPr>
            <p:nvPr/>
          </p:nvCxnSpPr>
          <p:spPr>
            <a:xfrm rot="16200000" flipH="1">
              <a:off x="1531148" y="5259120"/>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49495" y="3360230"/>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p>
            <a:p>
              <a:pPr algn="ctr"/>
              <a:r>
                <a:rPr lang="en-US" altLang="ko-KR" sz="1600" dirty="0" smtClean="0">
                  <a:solidFill>
                    <a:schemeClr val="tx1"/>
                  </a:solidFill>
                </a:rPr>
                <a:t>203.237.x.x</a:t>
              </a:r>
              <a:endParaRPr lang="en-US" altLang="ko-KR" sz="1600" dirty="0">
                <a:solidFill>
                  <a:schemeClr val="tx1"/>
                </a:solidFill>
              </a:endParaRPr>
            </a:p>
          </p:txBody>
        </p:sp>
        <p:cxnSp>
          <p:nvCxnSpPr>
            <p:cNvPr id="14" name="직선 연결선 13"/>
            <p:cNvCxnSpPr>
              <a:stCxn id="13" idx="2"/>
              <a:endCxn id="9" idx="0"/>
            </p:cNvCxnSpPr>
            <p:nvPr/>
          </p:nvCxnSpPr>
          <p:spPr>
            <a:xfrm>
              <a:off x="1168145" y="3961273"/>
              <a:ext cx="3498" cy="945504"/>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073672" y="474193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직사각형 15"/>
            <p:cNvSpPr/>
            <p:nvPr/>
          </p:nvSpPr>
          <p:spPr>
            <a:xfrm>
              <a:off x="1076785" y="394324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직사각형 16"/>
            <p:cNvSpPr/>
            <p:nvPr/>
          </p:nvSpPr>
          <p:spPr>
            <a:xfrm>
              <a:off x="1942547" y="580763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8" name="직사각형 17"/>
            <p:cNvSpPr/>
            <p:nvPr/>
          </p:nvSpPr>
          <p:spPr>
            <a:xfrm>
              <a:off x="2576414" y="579762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136" y="3264556"/>
              <a:ext cx="5594638" cy="2819545"/>
            </a:xfrm>
            <a:prstGeom prst="rect">
              <a:avLst/>
            </a:prstGeom>
          </p:spPr>
        </p:pic>
        <p:sp>
          <p:nvSpPr>
            <p:cNvPr id="3" name="TextBox 2"/>
            <p:cNvSpPr txBox="1"/>
            <p:nvPr/>
          </p:nvSpPr>
          <p:spPr>
            <a:xfrm>
              <a:off x="1116708" y="4064813"/>
              <a:ext cx="1295932"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grpSp>
      <p:sp>
        <p:nvSpPr>
          <p:cNvPr id="21" name="직사각형 20"/>
          <p:cNvSpPr/>
          <p:nvPr/>
        </p:nvSpPr>
        <p:spPr>
          <a:xfrm>
            <a:off x="-3639" y="2604967"/>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This tap device will be attached VM. You can think this tap as a NIC of VM.</a:t>
            </a:r>
            <a:endParaRPr lang="en-US" altLang="ko-KR" dirty="0">
              <a:cs typeface="Times New Roman" panose="02020603050405020304" pitchFamily="18" charset="0"/>
              <a:sym typeface="Wingdings" panose="05000000000000000000" pitchFamily="2" charset="2"/>
            </a:endParaRPr>
          </a:p>
        </p:txBody>
      </p:sp>
      <p:pic>
        <p:nvPicPr>
          <p:cNvPr id="2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16475" y="1676835"/>
            <a:ext cx="9111049" cy="923330"/>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up</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ovs-vsctl add-port </a:t>
            </a:r>
            <a:r>
              <a:rPr lang="en-US" altLang="ko-KR" dirty="0" smtClean="0">
                <a:latin typeface="Times New Roman" panose="02020603050405020304" pitchFamily="18" charset="0"/>
                <a:cs typeface="Times New Roman" panose="02020603050405020304" pitchFamily="18" charset="0"/>
              </a:rPr>
              <a:t>br0 </a:t>
            </a:r>
            <a:r>
              <a:rPr lang="en-US" altLang="ko-KR" b="1" dirty="0" smtClean="0">
                <a:solidFill>
                  <a:srgbClr val="C00000"/>
                </a:solidFill>
                <a:latin typeface="Times New Roman" panose="02020603050405020304" pitchFamily="18" charset="0"/>
                <a:cs typeface="Times New Roman" panose="02020603050405020304" pitchFamily="18" charset="0"/>
              </a:rPr>
              <a:t>[tap_name]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Turn on and attach to br0</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4" name="직사각형 23"/>
          <p:cNvSpPr/>
          <p:nvPr/>
        </p:nvSpPr>
        <p:spPr>
          <a:xfrm>
            <a:off x="-1" y="1313832"/>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Make a tap and attach to VM.</a:t>
            </a:r>
            <a:endParaRPr lang="en-US" altLang="ko-KR" dirty="0">
              <a:cs typeface="Times New Roman" panose="02020603050405020304" pitchFamily="18" charset="0"/>
              <a:sym typeface="Wingdings" panose="05000000000000000000" pitchFamily="2" charset="2"/>
            </a:endParaRPr>
          </a:p>
        </p:txBody>
      </p:sp>
      <p:sp>
        <p:nvSpPr>
          <p:cNvPr id="29" name="TextBox 28"/>
          <p:cNvSpPr txBox="1"/>
          <p:nvPr/>
        </p:nvSpPr>
        <p:spPr>
          <a:xfrm>
            <a:off x="6458961" y="5724132"/>
            <a:ext cx="1012758"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29</a:t>
            </a:fld>
            <a:endParaRPr lang="ko-KR" altLang="en-US"/>
          </a:p>
        </p:txBody>
      </p:sp>
    </p:spTree>
    <p:extLst>
      <p:ext uri="{BB962C8B-B14F-4D97-AF65-F5344CB8AC3E}">
        <p14:creationId xmlns:p14="http://schemas.microsoft.com/office/powerpoint/2010/main" val="3465129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51" y="5415716"/>
            <a:ext cx="2118510" cy="1345484"/>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Outline</a:t>
            </a:r>
            <a:endParaRPr lang="ko-KR" altLang="en-US" sz="4000" dirty="0" smtClean="0">
              <a:solidFill>
                <a:srgbClr val="0070C0"/>
              </a:solidFill>
            </a:endParaRPr>
          </a:p>
        </p:txBody>
      </p:sp>
      <p:sp>
        <p:nvSpPr>
          <p:cNvPr id="9" name="순서도: 수동 연산 8"/>
          <p:cNvSpPr/>
          <p:nvPr/>
        </p:nvSpPr>
        <p:spPr>
          <a:xfrm>
            <a:off x="2625640" y="4585128"/>
            <a:ext cx="3870014" cy="2208721"/>
          </a:xfrm>
          <a:prstGeom prst="flowChartManualOperation">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순서도: 수동 연산 9"/>
          <p:cNvSpPr/>
          <p:nvPr/>
        </p:nvSpPr>
        <p:spPr>
          <a:xfrm>
            <a:off x="1427155" y="2526460"/>
            <a:ext cx="6263352" cy="2058667"/>
          </a:xfrm>
          <a:prstGeom prst="flowChartManualOperation">
            <a:avLst/>
          </a:prstGeom>
          <a:solidFill>
            <a:schemeClr val="accent1">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02855" y="5383067"/>
            <a:ext cx="2145834" cy="1410782"/>
          </a:xfrm>
          <a:prstGeom prst="rect">
            <a:avLst/>
          </a:prstGeom>
        </p:spPr>
      </p:pic>
      <p:sp>
        <p:nvSpPr>
          <p:cNvPr id="12" name="모서리가 둥근 직사각형 11"/>
          <p:cNvSpPr/>
          <p:nvPr/>
        </p:nvSpPr>
        <p:spPr>
          <a:xfrm>
            <a:off x="4140072" y="4585129"/>
            <a:ext cx="863855" cy="3890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em1</a:t>
            </a:r>
            <a:endParaRPr lang="ko-KR" altLang="en-US" dirty="0"/>
          </a:p>
        </p:txBody>
      </p:sp>
      <p:sp>
        <p:nvSpPr>
          <p:cNvPr id="14" name="모서리가 둥근 직사각형 13"/>
          <p:cNvSpPr/>
          <p:nvPr/>
        </p:nvSpPr>
        <p:spPr>
          <a:xfrm>
            <a:off x="4133747" y="3463445"/>
            <a:ext cx="863855" cy="389076"/>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br0</a:t>
            </a:r>
            <a:endParaRPr lang="ko-KR" altLang="en-US" dirty="0"/>
          </a:p>
        </p:txBody>
      </p:sp>
      <p:grpSp>
        <p:nvGrpSpPr>
          <p:cNvPr id="15" name="그룹 14"/>
          <p:cNvGrpSpPr/>
          <p:nvPr/>
        </p:nvGrpSpPr>
        <p:grpSpPr>
          <a:xfrm>
            <a:off x="1609337" y="1127989"/>
            <a:ext cx="1018300" cy="725729"/>
            <a:chOff x="1618390" y="1838347"/>
            <a:chExt cx="1018300" cy="725729"/>
          </a:xfrm>
        </p:grpSpPr>
        <p:pic>
          <p:nvPicPr>
            <p:cNvPr id="16" name="그림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17" name="모서리가 둥근 직사각형 16"/>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VM</a:t>
              </a:r>
              <a:endParaRPr lang="ko-KR" altLang="en-US" dirty="0"/>
            </a:p>
          </p:txBody>
        </p:sp>
      </p:grpSp>
      <p:grpSp>
        <p:nvGrpSpPr>
          <p:cNvPr id="18" name="그룹 17"/>
          <p:cNvGrpSpPr/>
          <p:nvPr/>
        </p:nvGrpSpPr>
        <p:grpSpPr>
          <a:xfrm>
            <a:off x="6217191" y="996190"/>
            <a:ext cx="1495117" cy="847435"/>
            <a:chOff x="5813538" y="1800806"/>
            <a:chExt cx="1495117" cy="847435"/>
          </a:xfrm>
        </p:grpSpPr>
        <p:pic>
          <p:nvPicPr>
            <p:cNvPr id="19" name="그림 18"/>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5813538" y="1800806"/>
              <a:ext cx="1495117" cy="412528"/>
            </a:xfrm>
            <a:prstGeom prst="rect">
              <a:avLst/>
            </a:prstGeom>
          </p:spPr>
        </p:pic>
        <p:sp>
          <p:nvSpPr>
            <p:cNvPr id="20" name="모서리가 둥근 직사각형 19"/>
            <p:cNvSpPr/>
            <p:nvPr/>
          </p:nvSpPr>
          <p:spPr>
            <a:xfrm>
              <a:off x="5958774" y="2260446"/>
              <a:ext cx="1217066"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smtClean="0"/>
                <a:t>Container</a:t>
              </a:r>
              <a:endParaRPr lang="ko-KR" altLang="en-US" sz="1600" dirty="0"/>
            </a:p>
          </p:txBody>
        </p:sp>
      </p:grpSp>
      <p:cxnSp>
        <p:nvCxnSpPr>
          <p:cNvPr id="21" name="직선 연결선 20"/>
          <p:cNvCxnSpPr>
            <a:stCxn id="13" idx="3"/>
            <a:endCxn id="11" idx="1"/>
          </p:cNvCxnSpPr>
          <p:nvPr/>
        </p:nvCxnSpPr>
        <p:spPr>
          <a:xfrm>
            <a:off x="2381061" y="6088458"/>
            <a:ext cx="1121794" cy="0"/>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0"/>
            <a:endCxn id="12" idx="2"/>
          </p:cNvCxnSpPr>
          <p:nvPr/>
        </p:nvCxnSpPr>
        <p:spPr>
          <a:xfrm flipH="1" flipV="1">
            <a:off x="4572000" y="4974205"/>
            <a:ext cx="3772" cy="408862"/>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0" idx="2"/>
            <a:endCxn id="14" idx="2"/>
          </p:cNvCxnSpPr>
          <p:nvPr/>
        </p:nvCxnSpPr>
        <p:spPr>
          <a:xfrm flipV="1">
            <a:off x="4558831" y="3852521"/>
            <a:ext cx="6844" cy="732606"/>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꺾인 연결선 25"/>
          <p:cNvCxnSpPr>
            <a:stCxn id="14" idx="1"/>
            <a:endCxn id="35" idx="2"/>
          </p:cNvCxnSpPr>
          <p:nvPr/>
        </p:nvCxnSpPr>
        <p:spPr>
          <a:xfrm rot="10800000">
            <a:off x="2179491" y="2684307"/>
            <a:ext cx="1954257" cy="97367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꺾인 연결선 26"/>
          <p:cNvCxnSpPr>
            <a:endCxn id="20" idx="2"/>
          </p:cNvCxnSpPr>
          <p:nvPr/>
        </p:nvCxnSpPr>
        <p:spPr>
          <a:xfrm flipV="1">
            <a:off x="5028839" y="1843625"/>
            <a:ext cx="1942121" cy="1814360"/>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7615" y="3808777"/>
            <a:ext cx="1128179" cy="732583"/>
          </a:xfrm>
          <a:prstGeom prst="rect">
            <a:avLst/>
          </a:prstGeom>
        </p:spPr>
      </p:pic>
      <p:sp>
        <p:nvSpPr>
          <p:cNvPr id="35" name="모서리가 둥근 직사각형 34"/>
          <p:cNvSpPr/>
          <p:nvPr/>
        </p:nvSpPr>
        <p:spPr>
          <a:xfrm>
            <a:off x="1895604" y="2290369"/>
            <a:ext cx="567771" cy="393937"/>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smtClean="0"/>
              <a:t>Tap1</a:t>
            </a:r>
            <a:endParaRPr lang="ko-KR" altLang="en-US" sz="1200" dirty="0"/>
          </a:p>
        </p:txBody>
      </p:sp>
      <p:cxnSp>
        <p:nvCxnSpPr>
          <p:cNvPr id="36" name="직선 화살표 연결선 35"/>
          <p:cNvCxnSpPr>
            <a:stCxn id="35" idx="0"/>
            <a:endCxn id="17" idx="2"/>
          </p:cNvCxnSpPr>
          <p:nvPr/>
        </p:nvCxnSpPr>
        <p:spPr>
          <a:xfrm flipH="1" flipV="1">
            <a:off x="2170437" y="1853718"/>
            <a:ext cx="9053" cy="436651"/>
          </a:xfrm>
          <a:prstGeom prst="straightConnector1">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8100000">
            <a:off x="2281068" y="-1616756"/>
            <a:ext cx="4473146" cy="4473146"/>
          </a:xfrm>
          <a:prstGeom prst="arc">
            <a:avLst>
              <a:gd name="adj1" fmla="val 15555748"/>
              <a:gd name="adj2" fmla="val 688992"/>
            </a:avLst>
          </a:prstGeom>
          <a:ln w="31750">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p:cNvSpPr txBox="1"/>
          <p:nvPr/>
        </p:nvSpPr>
        <p:spPr>
          <a:xfrm>
            <a:off x="4104201" y="2222641"/>
            <a:ext cx="888385" cy="307777"/>
          </a:xfrm>
          <a:prstGeom prst="rect">
            <a:avLst/>
          </a:prstGeom>
          <a:noFill/>
        </p:spPr>
        <p:txBody>
          <a:bodyPr wrap="none" rtlCol="0">
            <a:spAutoFit/>
          </a:bodyPr>
          <a:lstStyle/>
          <a:p>
            <a:r>
              <a:rPr lang="en-US" altLang="ko-KR" sz="1400" dirty="0" smtClean="0"/>
              <a:t>ping test</a:t>
            </a:r>
            <a:endParaRPr lang="ko-KR" altLang="en-US" sz="1400" dirty="0"/>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a:t>
            </a:fld>
            <a:endParaRPr lang="ko-KR" altLang="en-US"/>
          </a:p>
        </p:txBody>
      </p:sp>
    </p:spTree>
    <p:extLst>
      <p:ext uri="{BB962C8B-B14F-4D97-AF65-F5344CB8AC3E}">
        <p14:creationId xmlns:p14="http://schemas.microsoft.com/office/powerpoint/2010/main" val="247049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75" y="1288631"/>
            <a:ext cx="7343190" cy="369332"/>
          </a:xfrm>
          <a:prstGeom prst="rect">
            <a:avLst/>
          </a:prstGeom>
          <a:noFill/>
        </p:spPr>
        <p:txBody>
          <a:bodyPr wrap="square" rtlCol="0">
            <a:spAutoFit/>
          </a:bodyPr>
          <a:lstStyle/>
          <a:p>
            <a:pPr algn="just"/>
            <a:r>
              <a:rPr lang="en-US" altLang="ko-KR" dirty="0" smtClean="0">
                <a:latin typeface="+mj-lt"/>
              </a:rPr>
              <a:t>Make a VM image.</a:t>
            </a:r>
          </a:p>
        </p:txBody>
      </p:sp>
      <p:pic>
        <p:nvPicPr>
          <p:cNvPr id="5" name="그림 4"/>
          <p:cNvPicPr>
            <a:picLocks noChangeAspect="1"/>
          </p:cNvPicPr>
          <p:nvPr/>
        </p:nvPicPr>
        <p:blipFill>
          <a:blip r:embed="rId2"/>
          <a:stretch>
            <a:fillRect/>
          </a:stretch>
        </p:blipFill>
        <p:spPr>
          <a:xfrm>
            <a:off x="43833" y="2109349"/>
            <a:ext cx="9056331" cy="329321"/>
          </a:xfrm>
          <a:prstGeom prst="rect">
            <a:avLst/>
          </a:prstGeom>
        </p:spPr>
      </p:pic>
      <p:sp>
        <p:nvSpPr>
          <p:cNvPr id="6" name="TextBox 5"/>
          <p:cNvSpPr txBox="1"/>
          <p:nvPr/>
        </p:nvSpPr>
        <p:spPr>
          <a:xfrm>
            <a:off x="-2" y="2677114"/>
            <a:ext cx="9144000" cy="369332"/>
          </a:xfrm>
          <a:prstGeom prst="rect">
            <a:avLst/>
          </a:prstGeom>
          <a:noFill/>
        </p:spPr>
        <p:txBody>
          <a:bodyPr wrap="square" rtlCol="0">
            <a:spAutoFit/>
          </a:bodyPr>
          <a:lstStyle/>
          <a:p>
            <a:pPr algn="just"/>
            <a:r>
              <a:rPr lang="en-US" altLang="ko-KR" dirty="0" smtClean="0"/>
              <a:t>Boot VM image from Ubuntu iso file (mac should be different from others).</a:t>
            </a:r>
          </a:p>
        </p:txBody>
      </p:sp>
      <p:sp>
        <p:nvSpPr>
          <p:cNvPr id="13" name="TextBox 12"/>
          <p:cNvSpPr txBox="1"/>
          <p:nvPr/>
        </p:nvSpPr>
        <p:spPr>
          <a:xfrm>
            <a:off x="435517" y="5423433"/>
            <a:ext cx="8519012" cy="923330"/>
          </a:xfrm>
          <a:prstGeom prst="rect">
            <a:avLst/>
          </a:prstGeom>
          <a:noFill/>
        </p:spPr>
        <p:txBody>
          <a:bodyPr wrap="square" rtlCol="0">
            <a:spAutoFit/>
          </a:bodyPr>
          <a:lstStyle/>
          <a:p>
            <a:pPr algn="ctr"/>
            <a:r>
              <a:rPr lang="en-US" altLang="ko-KR" dirty="0" smtClean="0"/>
              <a:t>Download VNC viewer to see inside of VM</a:t>
            </a:r>
          </a:p>
          <a:p>
            <a:pPr algn="just"/>
            <a:r>
              <a:rPr lang="en-US" altLang="ko-KR" dirty="0" smtClean="0">
                <a:solidFill>
                  <a:srgbClr val="FF0000"/>
                </a:solidFill>
              </a:rPr>
              <a:t>Ubuntu : </a:t>
            </a:r>
            <a:r>
              <a:rPr lang="en-US" altLang="ko-KR" dirty="0" smtClean="0"/>
              <a:t>sudo apt-get install xvnc4viewer</a:t>
            </a:r>
          </a:p>
          <a:p>
            <a:pPr algn="just"/>
            <a:r>
              <a:rPr lang="en-US" altLang="ko-KR" dirty="0" smtClean="0"/>
              <a:t>$xvnc4viewer [</a:t>
            </a:r>
            <a:r>
              <a:rPr lang="en-US" altLang="ko-KR" dirty="0" err="1" smtClean="0"/>
              <a:t>ip</a:t>
            </a:r>
            <a:r>
              <a:rPr lang="en-US" altLang="ko-KR" dirty="0" smtClean="0"/>
              <a:t> address] :5</a:t>
            </a:r>
            <a:endParaRPr lang="en-US" altLang="ko-KR" dirty="0"/>
          </a:p>
        </p:txBody>
      </p:sp>
      <p:sp>
        <p:nvSpPr>
          <p:cNvPr id="1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Prepare for Ubuntu VM</a:t>
            </a:r>
            <a:endParaRPr lang="ko-KR" altLang="en-US" sz="4000" dirty="0">
              <a:solidFill>
                <a:srgbClr val="FF0000"/>
              </a:solidFill>
            </a:endParaRPr>
          </a:p>
        </p:txBody>
      </p:sp>
      <p:sp>
        <p:nvSpPr>
          <p:cNvPr id="10" name="직사각형 9"/>
          <p:cNvSpPr/>
          <p:nvPr/>
        </p:nvSpPr>
        <p:spPr>
          <a:xfrm>
            <a:off x="-3" y="4365727"/>
            <a:ext cx="9144000" cy="738664"/>
          </a:xfrm>
          <a:prstGeom prst="rect">
            <a:avLst/>
          </a:prstGeom>
          <a:ln w="31750">
            <a:solidFill>
              <a:schemeClr val="tx1"/>
            </a:solidFill>
          </a:ln>
        </p:spPr>
        <p:txBody>
          <a:bodyPr wrap="square">
            <a:spAutoFit/>
          </a:bodyPr>
          <a:lstStyle/>
          <a:p>
            <a:r>
              <a:rPr lang="ko-KR" altLang="en-US" sz="1400" dirty="0"/>
              <a:t>sudo kvm -m 512 -name </a:t>
            </a:r>
            <a:r>
              <a:rPr lang="en-US" altLang="ko-KR" sz="1400" dirty="0" smtClean="0"/>
              <a:t>tt</a:t>
            </a:r>
            <a:r>
              <a:rPr lang="ko-KR" altLang="en-US" sz="1400" dirty="0" smtClean="0"/>
              <a:t> </a:t>
            </a:r>
            <a:r>
              <a:rPr lang="ko-KR" altLang="en-US" sz="1400" dirty="0"/>
              <a:t>-smp cpus=1,maxcpus=1 -device virtio-net-pci,netdev=net0,mac='EE:EE:EE:EE:EE:77' -netdev </a:t>
            </a:r>
            <a:r>
              <a:rPr lang="ko-KR" altLang="en-US" sz="1400" dirty="0" smtClean="0"/>
              <a:t>tap,id=net0,ifname=</a:t>
            </a:r>
            <a:r>
              <a:rPr lang="en-US" altLang="ko-KR" sz="1400" dirty="0" smtClean="0"/>
              <a:t>vport_vFunction</a:t>
            </a:r>
            <a:r>
              <a:rPr lang="ko-KR" altLang="en-US" sz="1400" dirty="0" smtClean="0"/>
              <a:t>,script=no -</a:t>
            </a:r>
            <a:r>
              <a:rPr lang="ko-KR" altLang="en-US" sz="1400" dirty="0"/>
              <a:t>boot d </a:t>
            </a:r>
            <a:r>
              <a:rPr lang="en-US" altLang="ko-KR" sz="1400" dirty="0" smtClean="0"/>
              <a:t>vFunction20</a:t>
            </a:r>
            <a:r>
              <a:rPr lang="ko-KR" altLang="en-US" sz="1400" dirty="0" smtClean="0"/>
              <a:t>.img </a:t>
            </a:r>
            <a:r>
              <a:rPr lang="ko-KR" altLang="en-US" sz="1400" dirty="0"/>
              <a:t>-</a:t>
            </a:r>
            <a:r>
              <a:rPr lang="ko-KR" altLang="en-US" sz="1400" dirty="0" err="1"/>
              <a:t>cdrom</a:t>
            </a:r>
            <a:r>
              <a:rPr lang="ko-KR" altLang="en-US" sz="1400" dirty="0"/>
              <a:t> </a:t>
            </a:r>
            <a:r>
              <a:rPr lang="ko-KR" altLang="en-US" sz="1400" dirty="0" smtClean="0"/>
              <a:t>ubuntu-1</a:t>
            </a:r>
            <a:r>
              <a:rPr lang="en-US" altLang="ko-KR" sz="1400" dirty="0" smtClean="0"/>
              <a:t>6</a:t>
            </a:r>
            <a:r>
              <a:rPr lang="ko-KR" altLang="en-US" sz="1400" dirty="0" smtClean="0"/>
              <a:t>.04-server-amd64.iso </a:t>
            </a:r>
            <a:r>
              <a:rPr lang="ko-KR" altLang="en-US" sz="1400" dirty="0"/>
              <a:t>-vnc :5 -daemonize</a:t>
            </a:r>
          </a:p>
        </p:txBody>
      </p:sp>
      <p:pic>
        <p:nvPicPr>
          <p:cNvPr id="14"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6475" y="1676835"/>
            <a:ext cx="9111049" cy="36933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qemu-img create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.img -f qcow2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storage_capacity]</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18" name="직사각형 17"/>
          <p:cNvSpPr/>
          <p:nvPr/>
        </p:nvSpPr>
        <p:spPr>
          <a:xfrm>
            <a:off x="16473" y="3009514"/>
            <a:ext cx="9111049" cy="1200329"/>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kvm -m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memory_capacity</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-name</a:t>
            </a:r>
            <a:r>
              <a:rPr lang="en-US" altLang="ko-KR" dirty="0">
                <a:solidFill>
                  <a:srgbClr val="FF0000"/>
                </a:solidFill>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[vm_name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-smp cpus=</a:t>
            </a:r>
            <a:r>
              <a:rPr lang="en-US" altLang="ko-KR" dirty="0">
                <a:solidFill>
                  <a:srgbClr val="FF0000"/>
                </a:solidFill>
                <a:latin typeface="Times New Roman" panose="02020603050405020304" pitchFamily="18" charset="0"/>
                <a:cs typeface="Times New Roman" panose="02020603050405020304" pitchFamily="18" charset="0"/>
              </a:rPr>
              <a:t>[#cpu]</a:t>
            </a:r>
            <a:r>
              <a:rPr lang="ko-KR" altLang="en-US" dirty="0">
                <a:latin typeface="Times New Roman" panose="02020603050405020304" pitchFamily="18" charset="0"/>
                <a:cs typeface="Times New Roman" panose="02020603050405020304" pitchFamily="18" charset="0"/>
              </a:rPr>
              <a:t>,maxcpus=</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[#maxcpu]</a:t>
            </a:r>
            <a:r>
              <a:rPr lang="ko-KR" altLang="en-US" dirty="0">
                <a:latin typeface="Times New Roman" panose="02020603050405020304" pitchFamily="18" charset="0"/>
                <a:cs typeface="Times New Roman" panose="02020603050405020304" pitchFamily="18" charset="0"/>
              </a:rPr>
              <a:t> -device virtio-net-pci,netdev=net0,mac=</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[EE:EE:EE:EE:EE:EE]</a:t>
            </a:r>
            <a:r>
              <a:rPr lang="ko-KR" altLang="en-US" dirty="0">
                <a:latin typeface="Times New Roman" panose="02020603050405020304" pitchFamily="18" charset="0"/>
                <a:cs typeface="Times New Roman" panose="02020603050405020304" pitchFamily="18" charset="0"/>
              </a:rPr>
              <a:t> -netdev tap,id=net0,ifname=</a:t>
            </a:r>
            <a:r>
              <a:rPr lang="en-US" altLang="ko-KR" dirty="0">
                <a:solidFill>
                  <a:srgbClr val="FF0000"/>
                </a:solidFill>
                <a:latin typeface="Times New Roman" panose="02020603050405020304" pitchFamily="18" charset="0"/>
                <a:cs typeface="Times New Roman" panose="02020603050405020304" pitchFamily="18" charset="0"/>
              </a:rPr>
              <a:t> [tap_name]</a:t>
            </a:r>
            <a:r>
              <a:rPr lang="ko-KR" altLang="en-US" dirty="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.img -</a:t>
            </a:r>
            <a:r>
              <a:rPr lang="ko-KR" altLang="en-US" dirty="0" err="1">
                <a:latin typeface="Times New Roman" panose="02020603050405020304" pitchFamily="18" charset="0"/>
                <a:cs typeface="Times New Roman" panose="02020603050405020304" pitchFamily="18" charset="0"/>
              </a:rPr>
              <a:t>cdrom</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ubuntu-1</a:t>
            </a:r>
            <a:r>
              <a:rPr lang="en-US" altLang="ko-KR" dirty="0" smtClean="0">
                <a:latin typeface="Times New Roman" panose="02020603050405020304" pitchFamily="18" charset="0"/>
                <a:cs typeface="Times New Roman" panose="02020603050405020304" pitchFamily="18" charset="0"/>
              </a:rPr>
              <a:t>6</a:t>
            </a:r>
            <a:r>
              <a:rPr lang="ko-KR" altLang="en-US" dirty="0" smtClean="0">
                <a:latin typeface="Times New Roman" panose="02020603050405020304" pitchFamily="18" charset="0"/>
                <a:cs typeface="Times New Roman" panose="02020603050405020304" pitchFamily="18" charset="0"/>
              </a:rPr>
              <a:t>.04-server-amd64.iso </a:t>
            </a:r>
            <a:r>
              <a:rPr lang="ko-KR" altLang="en-US" dirty="0">
                <a:latin typeface="Times New Roman" panose="02020603050405020304" pitchFamily="18" charset="0"/>
                <a:cs typeface="Times New Roman" panose="02020603050405020304" pitchFamily="18" charset="0"/>
              </a:rPr>
              <a:t>-vnc </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-daemonize</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30</a:t>
            </a:fld>
            <a:endParaRPr lang="ko-KR" altLang="en-US"/>
          </a:p>
        </p:txBody>
      </p:sp>
    </p:spTree>
    <p:extLst>
      <p:ext uri="{BB962C8B-B14F-4D97-AF65-F5344CB8AC3E}">
        <p14:creationId xmlns:p14="http://schemas.microsoft.com/office/powerpoint/2010/main" val="1281812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55537" y="3018581"/>
            <a:ext cx="3352800" cy="1390650"/>
          </a:xfrm>
          <a:prstGeom prst="rect">
            <a:avLst/>
          </a:prstGeom>
        </p:spPr>
      </p:pic>
      <p:sp>
        <p:nvSpPr>
          <p:cNvPr id="5" name="TextBox 4"/>
          <p:cNvSpPr txBox="1"/>
          <p:nvPr/>
        </p:nvSpPr>
        <p:spPr>
          <a:xfrm>
            <a:off x="2260873" y="2002744"/>
            <a:ext cx="2520883" cy="646331"/>
          </a:xfrm>
          <a:prstGeom prst="rect">
            <a:avLst/>
          </a:prstGeom>
          <a:noFill/>
        </p:spPr>
        <p:txBody>
          <a:bodyPr wrap="none" rtlCol="0">
            <a:spAutoFit/>
          </a:bodyPr>
          <a:lstStyle/>
          <a:p>
            <a:r>
              <a:rPr lang="en-US" altLang="ko-KR" dirty="0" smtClean="0">
                <a:solidFill>
                  <a:srgbClr val="FF0000"/>
                </a:solidFill>
              </a:rPr>
              <a:t>IP address:vnc number</a:t>
            </a:r>
          </a:p>
          <a:p>
            <a:r>
              <a:rPr lang="en-US" altLang="ko-KR" dirty="0" smtClean="0"/>
              <a:t>ex) 210.203.x.x:5</a:t>
            </a:r>
            <a:endParaRPr lang="ko-KR" altLang="en-US" dirty="0"/>
          </a:p>
        </p:txBody>
      </p:sp>
      <p:cxnSp>
        <p:nvCxnSpPr>
          <p:cNvPr id="7" name="직선 화살표 연결선 6"/>
          <p:cNvCxnSpPr>
            <a:stCxn id="5" idx="2"/>
          </p:cNvCxnSpPr>
          <p:nvPr/>
        </p:nvCxnSpPr>
        <p:spPr>
          <a:xfrm flipH="1">
            <a:off x="2260874" y="2649075"/>
            <a:ext cx="1260441" cy="703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3"/>
          <a:stretch>
            <a:fillRect/>
          </a:stretch>
        </p:blipFill>
        <p:spPr>
          <a:xfrm>
            <a:off x="4157688" y="3018581"/>
            <a:ext cx="4644422" cy="3656855"/>
          </a:xfrm>
          <a:prstGeom prst="rect">
            <a:avLst/>
          </a:prstGeom>
        </p:spPr>
      </p:pic>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Ubuntu to VM</a:t>
            </a:r>
            <a:endParaRPr lang="ko-KR" altLang="en-US" sz="4000" dirty="0">
              <a:solidFill>
                <a:srgbClr val="FF0000"/>
              </a:solidFill>
            </a:endParaRPr>
          </a:p>
        </p:txBody>
      </p:sp>
      <p:sp>
        <p:nvSpPr>
          <p:cNvPr id="8" name="순서도: 처리 7"/>
          <p:cNvSpPr/>
          <p:nvPr/>
        </p:nvSpPr>
        <p:spPr>
          <a:xfrm>
            <a:off x="1983898" y="3445476"/>
            <a:ext cx="439549" cy="9322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31</a:t>
            </a:fld>
            <a:endParaRPr lang="ko-KR" altLang="en-US"/>
          </a:p>
        </p:txBody>
      </p:sp>
    </p:spTree>
    <p:extLst>
      <p:ext uri="{BB962C8B-B14F-4D97-AF65-F5344CB8AC3E}">
        <p14:creationId xmlns:p14="http://schemas.microsoft.com/office/powerpoint/2010/main" val="2728633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38187" y="442912"/>
            <a:ext cx="7667625" cy="59721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32</a:t>
            </a:fld>
            <a:endParaRPr lang="ko-KR" altLang="en-US"/>
          </a:p>
        </p:txBody>
      </p:sp>
    </p:spTree>
    <p:extLst>
      <p:ext uri="{BB962C8B-B14F-4D97-AF65-F5344CB8AC3E}">
        <p14:creationId xmlns:p14="http://schemas.microsoft.com/office/powerpoint/2010/main" val="2285641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42950" y="476250"/>
            <a:ext cx="7658100" cy="5905500"/>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33</a:t>
            </a:fld>
            <a:endParaRPr lang="ko-KR" altLang="en-US"/>
          </a:p>
        </p:txBody>
      </p:sp>
    </p:spTree>
    <p:extLst>
      <p:ext uri="{BB962C8B-B14F-4D97-AF65-F5344CB8AC3E}">
        <p14:creationId xmlns:p14="http://schemas.microsoft.com/office/powerpoint/2010/main" val="2057584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81050" y="457200"/>
            <a:ext cx="7581900" cy="5943600"/>
          </a:xfrm>
          <a:prstGeom prst="rect">
            <a:avLst/>
          </a:prstGeom>
        </p:spPr>
      </p:pic>
      <p:sp>
        <p:nvSpPr>
          <p:cNvPr id="3" name="TextBox 2"/>
          <p:cNvSpPr txBox="1"/>
          <p:nvPr/>
        </p:nvSpPr>
        <p:spPr>
          <a:xfrm>
            <a:off x="3934407" y="3557006"/>
            <a:ext cx="1664238" cy="369332"/>
          </a:xfrm>
          <a:prstGeom prst="rect">
            <a:avLst/>
          </a:prstGeom>
          <a:noFill/>
        </p:spPr>
        <p:txBody>
          <a:bodyPr wrap="none" rtlCol="0">
            <a:spAutoFit/>
          </a:bodyPr>
          <a:lstStyle/>
          <a:p>
            <a:r>
              <a:rPr lang="en-US" altLang="ko-KR" dirty="0" smtClean="0">
                <a:solidFill>
                  <a:srgbClr val="FF0000"/>
                </a:solidFill>
              </a:rPr>
              <a:t>public address</a:t>
            </a:r>
            <a:endParaRPr lang="ko-KR" altLang="en-US" dirty="0">
              <a:solidFill>
                <a:srgbClr val="FF0000"/>
              </a:solidFill>
            </a:endParaRPr>
          </a:p>
        </p:txBody>
      </p:sp>
      <p:sp>
        <p:nvSpPr>
          <p:cNvPr id="5" name="직사각형 4"/>
          <p:cNvSpPr/>
          <p:nvPr/>
        </p:nvSpPr>
        <p:spPr>
          <a:xfrm>
            <a:off x="1902941" y="4078531"/>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p:cNvCxnSpPr/>
          <p:nvPr/>
        </p:nvCxnSpPr>
        <p:spPr>
          <a:xfrm flipH="1">
            <a:off x="2434281" y="3765869"/>
            <a:ext cx="1500126"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p:cNvSpPr>
            <a:spLocks noGrp="1"/>
          </p:cNvSpPr>
          <p:nvPr>
            <p:ph type="sldNum" sz="quarter" idx="12"/>
          </p:nvPr>
        </p:nvSpPr>
        <p:spPr/>
        <p:txBody>
          <a:bodyPr/>
          <a:lstStyle/>
          <a:p>
            <a:fld id="{2A77177F-D4BC-47C1-ABEC-AF5DF9643428}" type="slidenum">
              <a:rPr lang="ko-KR" altLang="en-US" smtClean="0"/>
              <a:t>34</a:t>
            </a:fld>
            <a:endParaRPr lang="ko-KR" altLang="en-US"/>
          </a:p>
        </p:txBody>
      </p:sp>
    </p:spTree>
    <p:extLst>
      <p:ext uri="{BB962C8B-B14F-4D97-AF65-F5344CB8AC3E}">
        <p14:creationId xmlns:p14="http://schemas.microsoft.com/office/powerpoint/2010/main" val="2451501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28662" y="481012"/>
            <a:ext cx="7686675" cy="58959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35</a:t>
            </a:fld>
            <a:endParaRPr lang="ko-KR" altLang="en-US"/>
          </a:p>
        </p:txBody>
      </p:sp>
    </p:spTree>
    <p:extLst>
      <p:ext uri="{BB962C8B-B14F-4D97-AF65-F5344CB8AC3E}">
        <p14:creationId xmlns:p14="http://schemas.microsoft.com/office/powerpoint/2010/main" val="2207122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747712" y="476250"/>
            <a:ext cx="7648575" cy="5905500"/>
          </a:xfrm>
          <a:prstGeom prst="rect">
            <a:avLst/>
          </a:prstGeom>
        </p:spPr>
      </p:pic>
      <p:sp>
        <p:nvSpPr>
          <p:cNvPr id="4" name="TextBox 3"/>
          <p:cNvSpPr txBox="1"/>
          <p:nvPr/>
        </p:nvSpPr>
        <p:spPr>
          <a:xfrm>
            <a:off x="3495868" y="3461746"/>
            <a:ext cx="3764172" cy="369332"/>
          </a:xfrm>
          <a:prstGeom prst="rect">
            <a:avLst/>
          </a:prstGeom>
          <a:noFill/>
        </p:spPr>
        <p:txBody>
          <a:bodyPr wrap="none" rtlCol="0">
            <a:spAutoFit/>
          </a:bodyPr>
          <a:lstStyle/>
          <a:p>
            <a:r>
              <a:rPr lang="en-US" altLang="ko-KR" dirty="0" smtClean="0">
                <a:solidFill>
                  <a:srgbClr val="FF0000"/>
                </a:solidFill>
              </a:rPr>
              <a:t>Gateway ip of your public network</a:t>
            </a:r>
            <a:endParaRPr lang="ko-KR" altLang="en-US" dirty="0">
              <a:solidFill>
                <a:srgbClr val="FF0000"/>
              </a:solidFill>
            </a:endParaRPr>
          </a:p>
        </p:txBody>
      </p:sp>
      <p:cxnSp>
        <p:nvCxnSpPr>
          <p:cNvPr id="5" name="직선 화살표 연결선 4"/>
          <p:cNvCxnSpPr/>
          <p:nvPr/>
        </p:nvCxnSpPr>
        <p:spPr>
          <a:xfrm flipH="1">
            <a:off x="2192694" y="3607249"/>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171203" y="3952902"/>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36</a:t>
            </a:fld>
            <a:endParaRPr lang="ko-KR" altLang="en-US"/>
          </a:p>
        </p:txBody>
      </p:sp>
    </p:spTree>
    <p:extLst>
      <p:ext uri="{BB962C8B-B14F-4D97-AF65-F5344CB8AC3E}">
        <p14:creationId xmlns:p14="http://schemas.microsoft.com/office/powerpoint/2010/main" val="2569720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66762" y="447675"/>
            <a:ext cx="7610475" cy="5962650"/>
          </a:xfrm>
          <a:prstGeom prst="rect">
            <a:avLst/>
          </a:prstGeom>
        </p:spPr>
      </p:pic>
      <p:sp>
        <p:nvSpPr>
          <p:cNvPr id="3" name="TextBox 2"/>
          <p:cNvSpPr txBox="1"/>
          <p:nvPr/>
        </p:nvSpPr>
        <p:spPr>
          <a:xfrm>
            <a:off x="3234610" y="3349779"/>
            <a:ext cx="1939826" cy="369332"/>
          </a:xfrm>
          <a:prstGeom prst="rect">
            <a:avLst/>
          </a:prstGeom>
          <a:noFill/>
        </p:spPr>
        <p:txBody>
          <a:bodyPr wrap="none" rtlCol="0">
            <a:spAutoFit/>
          </a:bodyPr>
          <a:lstStyle/>
          <a:p>
            <a:r>
              <a:rPr lang="en-US" altLang="ko-KR" dirty="0" smtClean="0">
                <a:solidFill>
                  <a:srgbClr val="FF0000"/>
                </a:solidFill>
              </a:rPr>
              <a:t>Google DNS server</a:t>
            </a:r>
            <a:endParaRPr lang="ko-KR" altLang="en-US" dirty="0">
              <a:solidFill>
                <a:srgbClr val="FF0000"/>
              </a:solidFill>
            </a:endParaRPr>
          </a:p>
        </p:txBody>
      </p:sp>
      <p:cxnSp>
        <p:nvCxnSpPr>
          <p:cNvPr id="4" name="직선 화살표 연결선 3"/>
          <p:cNvCxnSpPr/>
          <p:nvPr/>
        </p:nvCxnSpPr>
        <p:spPr>
          <a:xfrm flipH="1">
            <a:off x="1931436" y="3495282"/>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12"/>
          </p:nvPr>
        </p:nvSpPr>
        <p:spPr/>
        <p:txBody>
          <a:bodyPr/>
          <a:lstStyle/>
          <a:p>
            <a:fld id="{2A77177F-D4BC-47C1-ABEC-AF5DF9643428}" type="slidenum">
              <a:rPr lang="ko-KR" altLang="en-US" smtClean="0"/>
              <a:t>37</a:t>
            </a:fld>
            <a:endParaRPr lang="ko-KR" altLang="en-US"/>
          </a:p>
        </p:txBody>
      </p:sp>
    </p:spTree>
    <p:extLst>
      <p:ext uri="{BB962C8B-B14F-4D97-AF65-F5344CB8AC3E}">
        <p14:creationId xmlns:p14="http://schemas.microsoft.com/office/powerpoint/2010/main" val="4146024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9137" y="1172612"/>
            <a:ext cx="4591138" cy="3613994"/>
          </a:xfrm>
          <a:prstGeom prst="rect">
            <a:avLst/>
          </a:prstGeom>
        </p:spPr>
      </p:pic>
      <p:sp>
        <p:nvSpPr>
          <p:cNvPr id="3" name="TextBox 2"/>
          <p:cNvSpPr txBox="1"/>
          <p:nvPr/>
        </p:nvSpPr>
        <p:spPr>
          <a:xfrm>
            <a:off x="1780142" y="5028197"/>
            <a:ext cx="992579" cy="369332"/>
          </a:xfrm>
          <a:prstGeom prst="rect">
            <a:avLst/>
          </a:prstGeom>
          <a:noFill/>
        </p:spPr>
        <p:txBody>
          <a:bodyPr wrap="none" rtlCol="0">
            <a:spAutoFit/>
          </a:bodyPr>
          <a:lstStyle/>
          <a:p>
            <a:r>
              <a:rPr lang="en-US" altLang="ko-KR" dirty="0" smtClean="0">
                <a:solidFill>
                  <a:srgbClr val="FF0000"/>
                </a:solidFill>
              </a:rPr>
              <a:t>Push esc</a:t>
            </a:r>
            <a:endParaRPr lang="ko-KR" altLang="en-US" dirty="0">
              <a:solidFill>
                <a:srgbClr val="FF0000"/>
              </a:solidFill>
            </a:endParaRPr>
          </a:p>
        </p:txBody>
      </p:sp>
      <p:pic>
        <p:nvPicPr>
          <p:cNvPr id="5" name="그림 4"/>
          <p:cNvPicPr>
            <a:picLocks noChangeAspect="1"/>
          </p:cNvPicPr>
          <p:nvPr/>
        </p:nvPicPr>
        <p:blipFill>
          <a:blip r:embed="rId3"/>
          <a:stretch>
            <a:fillRect/>
          </a:stretch>
        </p:blipFill>
        <p:spPr>
          <a:xfrm>
            <a:off x="4572000" y="1172612"/>
            <a:ext cx="4562044" cy="3613994"/>
          </a:xfrm>
          <a:prstGeom prst="rect">
            <a:avLst/>
          </a:prstGeom>
        </p:spPr>
      </p:pic>
      <p:sp>
        <p:nvSpPr>
          <p:cNvPr id="6" name="직사각형 5"/>
          <p:cNvSpPr/>
          <p:nvPr/>
        </p:nvSpPr>
        <p:spPr>
          <a:xfrm>
            <a:off x="6214188" y="3536302"/>
            <a:ext cx="1455575" cy="177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38</a:t>
            </a:fld>
            <a:endParaRPr lang="ko-KR" altLang="en-US"/>
          </a:p>
        </p:txBody>
      </p:sp>
    </p:spTree>
    <p:extLst>
      <p:ext uri="{BB962C8B-B14F-4D97-AF65-F5344CB8AC3E}">
        <p14:creationId xmlns:p14="http://schemas.microsoft.com/office/powerpoint/2010/main" val="3907605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75" y="2412031"/>
            <a:ext cx="9144000" cy="369332"/>
          </a:xfrm>
          <a:prstGeom prst="rect">
            <a:avLst/>
          </a:prstGeom>
          <a:noFill/>
        </p:spPr>
        <p:txBody>
          <a:bodyPr wrap="square" rtlCol="0">
            <a:spAutoFit/>
          </a:bodyPr>
          <a:lstStyle/>
          <a:p>
            <a:pPr algn="ctr"/>
            <a:r>
              <a:rPr lang="en-US" altLang="ko-KR" dirty="0" smtClean="0"/>
              <a:t>If you want boot VM </a:t>
            </a:r>
            <a:r>
              <a:rPr lang="en-US" altLang="ko-KR" dirty="0"/>
              <a:t>again (mac should be different from others</a:t>
            </a:r>
            <a:r>
              <a:rPr lang="en-US" altLang="ko-KR" dirty="0" smtClean="0"/>
              <a:t>).</a:t>
            </a:r>
            <a:endParaRPr lang="en-US" altLang="ko-KR" dirty="0"/>
          </a:p>
        </p:txBody>
      </p:sp>
      <p:sp>
        <p:nvSpPr>
          <p:cNvPr id="8"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VM boot command</a:t>
            </a:r>
            <a:endParaRPr lang="ko-KR" altLang="en-US" sz="4000" dirty="0">
              <a:solidFill>
                <a:srgbClr val="FF0000"/>
              </a:solidFill>
            </a:endParaRPr>
          </a:p>
        </p:txBody>
      </p:sp>
      <p:pic>
        <p:nvPicPr>
          <p:cNvPr id="10"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3429000"/>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kvm -m </a:t>
            </a:r>
            <a:r>
              <a:rPr lang="en-US" altLang="ko-KR" dirty="0" smtClean="0">
                <a:solidFill>
                  <a:srgbClr val="FF0000"/>
                </a:solidFill>
                <a:latin typeface="Times New Roman" panose="02020603050405020304" pitchFamily="18" charset="0"/>
                <a:cs typeface="Times New Roman" panose="02020603050405020304" pitchFamily="18" charset="0"/>
              </a:rPr>
              <a:t>[memory capacity]</a:t>
            </a:r>
            <a:r>
              <a:rPr lang="ko-KR" altLang="en-US" dirty="0" smtClean="0">
                <a:latin typeface="Times New Roman" panose="02020603050405020304" pitchFamily="18" charset="0"/>
                <a:cs typeface="Times New Roman" panose="02020603050405020304" pitchFamily="18" charset="0"/>
              </a:rPr>
              <a:t> -name</a:t>
            </a:r>
            <a:r>
              <a:rPr lang="en-US" altLang="ko-KR" dirty="0" smtClean="0">
                <a:solidFill>
                  <a:srgbClr val="FF0000"/>
                </a:solidFill>
                <a:latin typeface="Times New Roman" panose="02020603050405020304" pitchFamily="18" charset="0"/>
                <a:cs typeface="Times New Roman" panose="02020603050405020304" pitchFamily="18" charset="0"/>
              </a:rPr>
              <a:t> [name]</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-smp cpus=</a:t>
            </a:r>
            <a:r>
              <a:rPr lang="en-US" altLang="ko-KR" dirty="0" smtClean="0">
                <a:solidFill>
                  <a:srgbClr val="FF0000"/>
                </a:solidFill>
                <a:latin typeface="Times New Roman" panose="02020603050405020304" pitchFamily="18" charset="0"/>
                <a:cs typeface="Times New Roman" panose="02020603050405020304" pitchFamily="18" charset="0"/>
              </a:rPr>
              <a:t>[#cpu]</a:t>
            </a:r>
            <a:r>
              <a:rPr lang="ko-KR" altLang="en-US" dirty="0" smtClean="0">
                <a:latin typeface="Times New Roman" panose="02020603050405020304" pitchFamily="18" charset="0"/>
                <a:cs typeface="Times New Roman" panose="02020603050405020304" pitchFamily="18" charset="0"/>
              </a:rPr>
              <a:t>,maxcpus=</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[#maxcpu]</a:t>
            </a:r>
            <a:r>
              <a:rPr lang="ko-KR" altLang="en-US" dirty="0" smtClean="0">
                <a:latin typeface="Times New Roman" panose="02020603050405020304" pitchFamily="18" charset="0"/>
                <a:cs typeface="Times New Roman" panose="02020603050405020304" pitchFamily="18" charset="0"/>
              </a:rPr>
              <a:t> -device virtio-net-pci,netdev=net0,mac=</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[EE:EE:EE:EE:EE:EE]</a:t>
            </a:r>
            <a:r>
              <a:rPr lang="ko-KR" altLang="en-US"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netdev</a:t>
            </a:r>
            <a:r>
              <a:rPr lang="en-US" altLang="ko-KR" dirty="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tap,id=net0,ifname</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 [tap_name]</a:t>
            </a:r>
            <a:r>
              <a:rPr lang="ko-KR" altLang="en-US" dirty="0" smtClean="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[name]</a:t>
            </a:r>
            <a:r>
              <a:rPr lang="ko-KR" altLang="en-US" dirty="0" smtClean="0">
                <a:latin typeface="Times New Roman" panose="02020603050405020304" pitchFamily="18" charset="0"/>
                <a:cs typeface="Times New Roman" panose="02020603050405020304" pitchFamily="18" charset="0"/>
              </a:rPr>
              <a:t>.img -vnc :</a:t>
            </a:r>
            <a:r>
              <a:rPr lang="en-US" altLang="ko-KR" dirty="0" smtClean="0">
                <a:solidFill>
                  <a:srgbClr val="FF0000"/>
                </a:solidFill>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 -daemonize</a:t>
            </a:r>
            <a:endParaRPr lang="ko-KR" altLang="en-US" dirty="0">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39</a:t>
            </a:fld>
            <a:endParaRPr lang="ko-KR" altLang="en-US"/>
          </a:p>
        </p:txBody>
      </p:sp>
    </p:spTree>
    <p:extLst>
      <p:ext uri="{BB962C8B-B14F-4D97-AF65-F5344CB8AC3E}">
        <p14:creationId xmlns:p14="http://schemas.microsoft.com/office/powerpoint/2010/main" val="138296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1"/>
          <p:cNvSpPr>
            <a:spLocks noGrp="1"/>
          </p:cNvSpPr>
          <p:nvPr>
            <p:ph type="title"/>
          </p:nvPr>
        </p:nvSpPr>
        <p:spPr>
          <a:xfrm>
            <a:off x="0" y="0"/>
            <a:ext cx="9144000" cy="782595"/>
          </a:xfrm>
        </p:spPr>
        <p:txBody>
          <a:bodyPr>
            <a:normAutofit/>
          </a:bodyPr>
          <a:lstStyle/>
          <a:p>
            <a:r>
              <a:rPr lang="en-US" altLang="ko-KR" sz="4000" dirty="0" smtClean="0">
                <a:solidFill>
                  <a:srgbClr val="0070C0"/>
                </a:solidFill>
              </a:rPr>
              <a:t>Virtualization: Basic Concept</a:t>
            </a:r>
            <a:endParaRPr lang="ko-KR" altLang="en-US" sz="4000" dirty="0" smtClean="0">
              <a:solidFill>
                <a:srgbClr val="0070C0"/>
              </a:solidFill>
            </a:endParaRPr>
          </a:p>
        </p:txBody>
      </p:sp>
      <p:grpSp>
        <p:nvGrpSpPr>
          <p:cNvPr id="14339" name="그룹 5"/>
          <p:cNvGrpSpPr>
            <a:grpSpLocks/>
          </p:cNvGrpSpPr>
          <p:nvPr/>
        </p:nvGrpSpPr>
        <p:grpSpPr bwMode="auto">
          <a:xfrm>
            <a:off x="142875" y="1557338"/>
            <a:ext cx="2700338" cy="2016125"/>
            <a:chOff x="755576" y="1844824"/>
            <a:chExt cx="3384376" cy="2544993"/>
          </a:xfrm>
        </p:grpSpPr>
        <p:sp>
          <p:nvSpPr>
            <p:cNvPr id="4" name="자유형 3"/>
            <p:cNvSpPr/>
            <p:nvPr/>
          </p:nvSpPr>
          <p:spPr>
            <a:xfrm>
              <a:off x="1141566"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9" name="자유형 8"/>
            <p:cNvSpPr/>
            <p:nvPr/>
          </p:nvSpPr>
          <p:spPr>
            <a:xfrm>
              <a:off x="2078686" y="1844824"/>
              <a:ext cx="692394"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0" name="자유형 9"/>
            <p:cNvSpPr/>
            <p:nvPr/>
          </p:nvSpPr>
          <p:spPr>
            <a:xfrm>
              <a:off x="2987951"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5" name="구름 4"/>
            <p:cNvSpPr/>
            <p:nvPr/>
          </p:nvSpPr>
          <p:spPr>
            <a:xfrm>
              <a:off x="755576" y="2662428"/>
              <a:ext cx="3384376" cy="1727389"/>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solidFill>
                    <a:schemeClr val="tx2"/>
                  </a:solidFill>
                  <a:latin typeface="Kristen ITC" pitchFamily="66" charset="0"/>
                </a:rPr>
                <a:t>Tenant A Virtual</a:t>
              </a:r>
            </a:p>
            <a:p>
              <a:pPr algn="ctr">
                <a:defRPr/>
              </a:pPr>
              <a:r>
                <a:rPr lang="en-US" altLang="ko-KR" dirty="0">
                  <a:solidFill>
                    <a:schemeClr val="tx2"/>
                  </a:solidFill>
                  <a:latin typeface="Kristen ITC" pitchFamily="66" charset="0"/>
                </a:rPr>
                <a:t>Network</a:t>
              </a:r>
              <a:endParaRPr lang="ko-KR" altLang="en-US" sz="1400" dirty="0">
                <a:solidFill>
                  <a:schemeClr val="tx2"/>
                </a:solidFill>
                <a:latin typeface="Kristen ITC" pitchFamily="66" charset="0"/>
              </a:endParaRPr>
            </a:p>
          </p:txBody>
        </p:sp>
      </p:grpSp>
      <p:grpSp>
        <p:nvGrpSpPr>
          <p:cNvPr id="14340" name="그룹 16"/>
          <p:cNvGrpSpPr>
            <a:grpSpLocks/>
          </p:cNvGrpSpPr>
          <p:nvPr/>
        </p:nvGrpSpPr>
        <p:grpSpPr bwMode="auto">
          <a:xfrm>
            <a:off x="3276600" y="1557338"/>
            <a:ext cx="2519363" cy="2016125"/>
            <a:chOff x="755576" y="1844824"/>
            <a:chExt cx="3384376" cy="2544992"/>
          </a:xfrm>
        </p:grpSpPr>
        <p:sp>
          <p:nvSpPr>
            <p:cNvPr id="18" name="자유형 17"/>
            <p:cNvSpPr/>
            <p:nvPr/>
          </p:nvSpPr>
          <p:spPr>
            <a:xfrm>
              <a:off x="1141570"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9" name="자유형 18"/>
            <p:cNvSpPr/>
            <p:nvPr/>
          </p:nvSpPr>
          <p:spPr>
            <a:xfrm>
              <a:off x="2077764" y="1844824"/>
              <a:ext cx="693083"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0" name="자유형 19"/>
            <p:cNvSpPr/>
            <p:nvPr/>
          </p:nvSpPr>
          <p:spPr>
            <a:xfrm>
              <a:off x="2988369"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1" name="구름 20"/>
            <p:cNvSpPr/>
            <p:nvPr/>
          </p:nvSpPr>
          <p:spPr>
            <a:xfrm>
              <a:off x="755576" y="2780659"/>
              <a:ext cx="3384376" cy="1609157"/>
            </a:xfrm>
            <a:prstGeom prst="cloud">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9966FF"/>
                  </a:solidFill>
                  <a:latin typeface="Kristen ITC" pitchFamily="66" charset="0"/>
                </a:rPr>
                <a:t>Tenant B Virtual</a:t>
              </a:r>
            </a:p>
            <a:p>
              <a:pPr algn="ctr">
                <a:defRPr/>
              </a:pPr>
              <a:r>
                <a:rPr lang="en-US" altLang="ko-KR" sz="2000" dirty="0">
                  <a:solidFill>
                    <a:srgbClr val="9966FF"/>
                  </a:solidFill>
                  <a:latin typeface="Kristen ITC" pitchFamily="66" charset="0"/>
                </a:rPr>
                <a:t>Network</a:t>
              </a:r>
              <a:endParaRPr lang="ko-KR" altLang="en-US" sz="1600" dirty="0">
                <a:solidFill>
                  <a:srgbClr val="9966FF"/>
                </a:solidFill>
                <a:latin typeface="Kristen ITC" pitchFamily="66" charset="0"/>
              </a:endParaRPr>
            </a:p>
          </p:txBody>
        </p:sp>
      </p:grpSp>
      <p:grpSp>
        <p:nvGrpSpPr>
          <p:cNvPr id="14341" name="그룹 21"/>
          <p:cNvGrpSpPr>
            <a:grpSpLocks/>
          </p:cNvGrpSpPr>
          <p:nvPr/>
        </p:nvGrpSpPr>
        <p:grpSpPr bwMode="auto">
          <a:xfrm>
            <a:off x="6227763" y="1557338"/>
            <a:ext cx="2520950" cy="2016125"/>
            <a:chOff x="755576" y="1844824"/>
            <a:chExt cx="3384376" cy="2544992"/>
          </a:xfrm>
        </p:grpSpPr>
        <p:sp>
          <p:nvSpPr>
            <p:cNvPr id="23" name="자유형 22"/>
            <p:cNvSpPr/>
            <p:nvPr/>
          </p:nvSpPr>
          <p:spPr>
            <a:xfrm>
              <a:off x="1141326"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4" name="자유형 23"/>
            <p:cNvSpPr/>
            <p:nvPr/>
          </p:nvSpPr>
          <p:spPr>
            <a:xfrm>
              <a:off x="2079062" y="1844824"/>
              <a:ext cx="69264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5" name="자유형 24"/>
            <p:cNvSpPr/>
            <p:nvPr/>
          </p:nvSpPr>
          <p:spPr>
            <a:xfrm>
              <a:off x="2986962"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6" name="구름 25"/>
            <p:cNvSpPr/>
            <p:nvPr/>
          </p:nvSpPr>
          <p:spPr>
            <a:xfrm>
              <a:off x="755576" y="2780659"/>
              <a:ext cx="3384376" cy="1609157"/>
            </a:xfrm>
            <a:prstGeom prst="cloud">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FFC000"/>
                  </a:solidFill>
                  <a:latin typeface="Kristen ITC" pitchFamily="66" charset="0"/>
                </a:rPr>
                <a:t>Tenant C Virtual</a:t>
              </a:r>
            </a:p>
            <a:p>
              <a:pPr algn="ctr">
                <a:defRPr/>
              </a:pPr>
              <a:r>
                <a:rPr lang="en-US" altLang="ko-KR" sz="2000" dirty="0">
                  <a:solidFill>
                    <a:srgbClr val="FFC000"/>
                  </a:solidFill>
                  <a:latin typeface="Kristen ITC" pitchFamily="66" charset="0"/>
                </a:rPr>
                <a:t>Network</a:t>
              </a:r>
              <a:endParaRPr lang="ko-KR" altLang="en-US" sz="1600" dirty="0">
                <a:solidFill>
                  <a:srgbClr val="FFC000"/>
                </a:solidFill>
                <a:latin typeface="Kristen ITC" pitchFamily="66" charset="0"/>
              </a:endParaRPr>
            </a:p>
          </p:txBody>
        </p:sp>
      </p:grpSp>
      <p:sp>
        <p:nvSpPr>
          <p:cNvPr id="7" name="자유형 6"/>
          <p:cNvSpPr/>
          <p:nvPr/>
        </p:nvSpPr>
        <p:spPr>
          <a:xfrm>
            <a:off x="352425" y="4806950"/>
            <a:ext cx="8285163" cy="1501775"/>
          </a:xfrm>
          <a:custGeom>
            <a:avLst/>
            <a:gdLst>
              <a:gd name="connsiteX0" fmla="*/ 99152 w 8284684"/>
              <a:gd name="connsiteY0" fmla="*/ 496476 h 1884601"/>
              <a:gd name="connsiteX1" fmla="*/ 88135 w 8284684"/>
              <a:gd name="connsiteY1" fmla="*/ 573594 h 1884601"/>
              <a:gd name="connsiteX2" fmla="*/ 110168 w 8284684"/>
              <a:gd name="connsiteY2" fmla="*/ 705796 h 1884601"/>
              <a:gd name="connsiteX3" fmla="*/ 121185 w 8284684"/>
              <a:gd name="connsiteY3" fmla="*/ 1399859 h 1884601"/>
              <a:gd name="connsiteX4" fmla="*/ 132202 w 8284684"/>
              <a:gd name="connsiteY4" fmla="*/ 1465960 h 1884601"/>
              <a:gd name="connsiteX5" fmla="*/ 154236 w 8284684"/>
              <a:gd name="connsiteY5" fmla="*/ 1576129 h 1884601"/>
              <a:gd name="connsiteX6" fmla="*/ 176270 w 8284684"/>
              <a:gd name="connsiteY6" fmla="*/ 1763416 h 1884601"/>
              <a:gd name="connsiteX7" fmla="*/ 187287 w 8284684"/>
              <a:gd name="connsiteY7" fmla="*/ 1829517 h 1884601"/>
              <a:gd name="connsiteX8" fmla="*/ 231354 w 8284684"/>
              <a:gd name="connsiteY8" fmla="*/ 1873584 h 1884601"/>
              <a:gd name="connsiteX9" fmla="*/ 286438 w 8284684"/>
              <a:gd name="connsiteY9" fmla="*/ 1851551 h 1884601"/>
              <a:gd name="connsiteX10" fmla="*/ 319489 w 8284684"/>
              <a:gd name="connsiteY10" fmla="*/ 1818500 h 1884601"/>
              <a:gd name="connsiteX11" fmla="*/ 462708 w 8284684"/>
              <a:gd name="connsiteY11" fmla="*/ 1807483 h 1884601"/>
              <a:gd name="connsiteX12" fmla="*/ 495759 w 8284684"/>
              <a:gd name="connsiteY12" fmla="*/ 1785449 h 1884601"/>
              <a:gd name="connsiteX13" fmla="*/ 870332 w 8284684"/>
              <a:gd name="connsiteY13" fmla="*/ 1752399 h 1884601"/>
              <a:gd name="connsiteX14" fmla="*/ 1189821 w 8284684"/>
              <a:gd name="connsiteY14" fmla="*/ 1730365 h 1884601"/>
              <a:gd name="connsiteX15" fmla="*/ 2115238 w 8284684"/>
              <a:gd name="connsiteY15" fmla="*/ 1752399 h 1884601"/>
              <a:gd name="connsiteX16" fmla="*/ 2434727 w 8284684"/>
              <a:gd name="connsiteY16" fmla="*/ 1763416 h 1884601"/>
              <a:gd name="connsiteX17" fmla="*/ 2721166 w 8284684"/>
              <a:gd name="connsiteY17" fmla="*/ 1785449 h 1884601"/>
              <a:gd name="connsiteX18" fmla="*/ 2919470 w 8284684"/>
              <a:gd name="connsiteY18" fmla="*/ 1807483 h 1884601"/>
              <a:gd name="connsiteX19" fmla="*/ 3547431 w 8284684"/>
              <a:gd name="connsiteY19" fmla="*/ 1829517 h 1884601"/>
              <a:gd name="connsiteX20" fmla="*/ 5376231 w 8284684"/>
              <a:gd name="connsiteY20" fmla="*/ 1829517 h 1884601"/>
              <a:gd name="connsiteX21" fmla="*/ 5508433 w 8284684"/>
              <a:gd name="connsiteY21" fmla="*/ 1851551 h 1884601"/>
              <a:gd name="connsiteX22" fmla="*/ 5651653 w 8284684"/>
              <a:gd name="connsiteY22" fmla="*/ 1862568 h 1884601"/>
              <a:gd name="connsiteX23" fmla="*/ 5860973 w 8284684"/>
              <a:gd name="connsiteY23" fmla="*/ 1884601 h 1884601"/>
              <a:gd name="connsiteX24" fmla="*/ 6235547 w 8284684"/>
              <a:gd name="connsiteY24" fmla="*/ 1873584 h 1884601"/>
              <a:gd name="connsiteX25" fmla="*/ 6290631 w 8284684"/>
              <a:gd name="connsiteY25" fmla="*/ 1851551 h 1884601"/>
              <a:gd name="connsiteX26" fmla="*/ 6389783 w 8284684"/>
              <a:gd name="connsiteY26" fmla="*/ 1829517 h 1884601"/>
              <a:gd name="connsiteX27" fmla="*/ 6455884 w 8284684"/>
              <a:gd name="connsiteY27" fmla="*/ 1807483 h 1884601"/>
              <a:gd name="connsiteX28" fmla="*/ 7205031 w 8284684"/>
              <a:gd name="connsiteY28" fmla="*/ 1785449 h 1884601"/>
              <a:gd name="connsiteX29" fmla="*/ 7425368 w 8284684"/>
              <a:gd name="connsiteY29" fmla="*/ 1774433 h 1884601"/>
              <a:gd name="connsiteX30" fmla="*/ 7546554 w 8284684"/>
              <a:gd name="connsiteY30" fmla="*/ 1763416 h 1884601"/>
              <a:gd name="connsiteX31" fmla="*/ 8152482 w 8284684"/>
              <a:gd name="connsiteY31" fmla="*/ 1763416 h 1884601"/>
              <a:gd name="connsiteX32" fmla="*/ 8174515 w 8284684"/>
              <a:gd name="connsiteY32" fmla="*/ 1708331 h 1884601"/>
              <a:gd name="connsiteX33" fmla="*/ 8185532 w 8284684"/>
              <a:gd name="connsiteY33" fmla="*/ 1664264 h 1884601"/>
              <a:gd name="connsiteX34" fmla="*/ 8196549 w 8284684"/>
              <a:gd name="connsiteY34" fmla="*/ 1631213 h 1884601"/>
              <a:gd name="connsiteX35" fmla="*/ 8240617 w 8284684"/>
              <a:gd name="connsiteY35" fmla="*/ 1487994 h 1884601"/>
              <a:gd name="connsiteX36" fmla="*/ 8251633 w 8284684"/>
              <a:gd name="connsiteY36" fmla="*/ 1421893 h 1884601"/>
              <a:gd name="connsiteX37" fmla="*/ 8262650 w 8284684"/>
              <a:gd name="connsiteY37" fmla="*/ 1366809 h 1884601"/>
              <a:gd name="connsiteX38" fmla="*/ 8273667 w 8284684"/>
              <a:gd name="connsiteY38" fmla="*/ 1278674 h 1884601"/>
              <a:gd name="connsiteX39" fmla="*/ 8284684 w 8284684"/>
              <a:gd name="connsiteY39" fmla="*/ 1212572 h 1884601"/>
              <a:gd name="connsiteX40" fmla="*/ 8240617 w 8284684"/>
              <a:gd name="connsiteY40" fmla="*/ 11734 h 1884601"/>
              <a:gd name="connsiteX41" fmla="*/ 8141465 w 8284684"/>
              <a:gd name="connsiteY41" fmla="*/ 33768 h 1884601"/>
              <a:gd name="connsiteX42" fmla="*/ 8086380 w 8284684"/>
              <a:gd name="connsiteY42" fmla="*/ 44784 h 1884601"/>
              <a:gd name="connsiteX43" fmla="*/ 7744858 w 8284684"/>
              <a:gd name="connsiteY43" fmla="*/ 88852 h 1884601"/>
              <a:gd name="connsiteX44" fmla="*/ 7557571 w 8284684"/>
              <a:gd name="connsiteY44" fmla="*/ 121902 h 1884601"/>
              <a:gd name="connsiteX45" fmla="*/ 7039778 w 8284684"/>
              <a:gd name="connsiteY45" fmla="*/ 154953 h 1884601"/>
              <a:gd name="connsiteX46" fmla="*/ 6268597 w 8284684"/>
              <a:gd name="connsiteY46" fmla="*/ 199021 h 1884601"/>
              <a:gd name="connsiteX47" fmla="*/ 6125378 w 8284684"/>
              <a:gd name="connsiteY47" fmla="*/ 221054 h 1884601"/>
              <a:gd name="connsiteX48" fmla="*/ 4219460 w 8284684"/>
              <a:gd name="connsiteY48" fmla="*/ 221054 h 1884601"/>
              <a:gd name="connsiteX49" fmla="*/ 4010140 w 8284684"/>
              <a:gd name="connsiteY49" fmla="*/ 232071 h 1884601"/>
              <a:gd name="connsiteX50" fmla="*/ 3249976 w 8284684"/>
              <a:gd name="connsiteY50" fmla="*/ 221054 h 1884601"/>
              <a:gd name="connsiteX51" fmla="*/ 3161841 w 8284684"/>
              <a:gd name="connsiteY51" fmla="*/ 199021 h 1884601"/>
              <a:gd name="connsiteX52" fmla="*/ 2798284 w 8284684"/>
              <a:gd name="connsiteY52" fmla="*/ 165970 h 1884601"/>
              <a:gd name="connsiteX53" fmla="*/ 2280491 w 8284684"/>
              <a:gd name="connsiteY53" fmla="*/ 132919 h 1884601"/>
              <a:gd name="connsiteX54" fmla="*/ 2071171 w 8284684"/>
              <a:gd name="connsiteY54" fmla="*/ 110886 h 1884601"/>
              <a:gd name="connsiteX55" fmla="*/ 1531344 w 8284684"/>
              <a:gd name="connsiteY55" fmla="*/ 121902 h 1884601"/>
              <a:gd name="connsiteX56" fmla="*/ 605927 w 8284684"/>
              <a:gd name="connsiteY56" fmla="*/ 121902 h 1884601"/>
              <a:gd name="connsiteX57" fmla="*/ 506776 w 8284684"/>
              <a:gd name="connsiteY57" fmla="*/ 132919 h 1884601"/>
              <a:gd name="connsiteX58" fmla="*/ 429658 w 8284684"/>
              <a:gd name="connsiteY58" fmla="*/ 154953 h 1884601"/>
              <a:gd name="connsiteX59" fmla="*/ 286438 w 8284684"/>
              <a:gd name="connsiteY59" fmla="*/ 176987 h 1884601"/>
              <a:gd name="connsiteX60" fmla="*/ 231354 w 8284684"/>
              <a:gd name="connsiteY60" fmla="*/ 199021 h 1884601"/>
              <a:gd name="connsiteX61" fmla="*/ 165253 w 8284684"/>
              <a:gd name="connsiteY61" fmla="*/ 221054 h 1884601"/>
              <a:gd name="connsiteX62" fmla="*/ 99152 w 8284684"/>
              <a:gd name="connsiteY62" fmla="*/ 254105 h 1884601"/>
              <a:gd name="connsiteX63" fmla="*/ 77118 w 8284684"/>
              <a:gd name="connsiteY63" fmla="*/ 287156 h 1884601"/>
              <a:gd name="connsiteX64" fmla="*/ 0 w 8284684"/>
              <a:gd name="connsiteY64" fmla="*/ 309189 h 188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284684" h="1884601">
                <a:moveTo>
                  <a:pt x="99152" y="496476"/>
                </a:moveTo>
                <a:cubicBezTo>
                  <a:pt x="95480" y="522182"/>
                  <a:pt x="88135" y="547627"/>
                  <a:pt x="88135" y="573594"/>
                </a:cubicBezTo>
                <a:cubicBezTo>
                  <a:pt x="88135" y="625169"/>
                  <a:pt x="98566" y="659386"/>
                  <a:pt x="110168" y="705796"/>
                </a:cubicBezTo>
                <a:cubicBezTo>
                  <a:pt x="113840" y="937150"/>
                  <a:pt x="114481" y="1168573"/>
                  <a:pt x="121185" y="1399859"/>
                </a:cubicBezTo>
                <a:cubicBezTo>
                  <a:pt x="121832" y="1422187"/>
                  <a:pt x="128085" y="1444005"/>
                  <a:pt x="132202" y="1465960"/>
                </a:cubicBezTo>
                <a:cubicBezTo>
                  <a:pt x="139104" y="1502769"/>
                  <a:pt x="154236" y="1576129"/>
                  <a:pt x="154236" y="1576129"/>
                </a:cubicBezTo>
                <a:cubicBezTo>
                  <a:pt x="175359" y="1850726"/>
                  <a:pt x="150812" y="1636125"/>
                  <a:pt x="176270" y="1763416"/>
                </a:cubicBezTo>
                <a:cubicBezTo>
                  <a:pt x="180651" y="1785320"/>
                  <a:pt x="177297" y="1809538"/>
                  <a:pt x="187287" y="1829517"/>
                </a:cubicBezTo>
                <a:cubicBezTo>
                  <a:pt x="196577" y="1848097"/>
                  <a:pt x="216665" y="1858895"/>
                  <a:pt x="231354" y="1873584"/>
                </a:cubicBezTo>
                <a:cubicBezTo>
                  <a:pt x="249715" y="1866240"/>
                  <a:pt x="269668" y="1862032"/>
                  <a:pt x="286438" y="1851551"/>
                </a:cubicBezTo>
                <a:cubicBezTo>
                  <a:pt x="299650" y="1843293"/>
                  <a:pt x="304374" y="1822279"/>
                  <a:pt x="319489" y="1818500"/>
                </a:cubicBezTo>
                <a:cubicBezTo>
                  <a:pt x="365940" y="1806887"/>
                  <a:pt x="414968" y="1811155"/>
                  <a:pt x="462708" y="1807483"/>
                </a:cubicBezTo>
                <a:cubicBezTo>
                  <a:pt x="473725" y="1800138"/>
                  <a:pt x="483198" y="1789636"/>
                  <a:pt x="495759" y="1785449"/>
                </a:cubicBezTo>
                <a:cubicBezTo>
                  <a:pt x="615444" y="1745555"/>
                  <a:pt x="748766" y="1759153"/>
                  <a:pt x="870332" y="1752399"/>
                </a:cubicBezTo>
                <a:cubicBezTo>
                  <a:pt x="976917" y="1746478"/>
                  <a:pt x="1083325" y="1737710"/>
                  <a:pt x="1189821" y="1730365"/>
                </a:cubicBezTo>
                <a:lnTo>
                  <a:pt x="2115238" y="1752399"/>
                </a:lnTo>
                <a:cubicBezTo>
                  <a:pt x="2221760" y="1755227"/>
                  <a:pt x="2328326" y="1757612"/>
                  <a:pt x="2434727" y="1763416"/>
                </a:cubicBezTo>
                <a:cubicBezTo>
                  <a:pt x="2530347" y="1768632"/>
                  <a:pt x="2625798" y="1776779"/>
                  <a:pt x="2721166" y="1785449"/>
                </a:cubicBezTo>
                <a:cubicBezTo>
                  <a:pt x="2787401" y="1791470"/>
                  <a:pt x="2853056" y="1803941"/>
                  <a:pt x="2919470" y="1807483"/>
                </a:cubicBezTo>
                <a:cubicBezTo>
                  <a:pt x="3128622" y="1818638"/>
                  <a:pt x="3338111" y="1822172"/>
                  <a:pt x="3547431" y="1829517"/>
                </a:cubicBezTo>
                <a:cubicBezTo>
                  <a:pt x="4391741" y="1793589"/>
                  <a:pt x="4171177" y="1792721"/>
                  <a:pt x="5376231" y="1829517"/>
                </a:cubicBezTo>
                <a:cubicBezTo>
                  <a:pt x="5420885" y="1830881"/>
                  <a:pt x="5464076" y="1846228"/>
                  <a:pt x="5508433" y="1851551"/>
                </a:cubicBezTo>
                <a:cubicBezTo>
                  <a:pt x="5555973" y="1857256"/>
                  <a:pt x="5603937" y="1858592"/>
                  <a:pt x="5651653" y="1862568"/>
                </a:cubicBezTo>
                <a:cubicBezTo>
                  <a:pt x="5774946" y="1872842"/>
                  <a:pt x="5752573" y="1871051"/>
                  <a:pt x="5860973" y="1884601"/>
                </a:cubicBezTo>
                <a:cubicBezTo>
                  <a:pt x="5985831" y="1880929"/>
                  <a:pt x="6111003" y="1883164"/>
                  <a:pt x="6235547" y="1873584"/>
                </a:cubicBezTo>
                <a:cubicBezTo>
                  <a:pt x="6255264" y="1872067"/>
                  <a:pt x="6271616" y="1856984"/>
                  <a:pt x="6290631" y="1851551"/>
                </a:cubicBezTo>
                <a:cubicBezTo>
                  <a:pt x="6323185" y="1842250"/>
                  <a:pt x="6357069" y="1838241"/>
                  <a:pt x="6389783" y="1829517"/>
                </a:cubicBezTo>
                <a:cubicBezTo>
                  <a:pt x="6412224" y="1823533"/>
                  <a:pt x="6432666" y="1808063"/>
                  <a:pt x="6455884" y="1807483"/>
                </a:cubicBezTo>
                <a:lnTo>
                  <a:pt x="7205031" y="1785449"/>
                </a:lnTo>
                <a:lnTo>
                  <a:pt x="7425368" y="1774433"/>
                </a:lnTo>
                <a:cubicBezTo>
                  <a:pt x="7465846" y="1771822"/>
                  <a:pt x="7506159" y="1767088"/>
                  <a:pt x="7546554" y="1763416"/>
                </a:cubicBezTo>
                <a:cubicBezTo>
                  <a:pt x="7651831" y="1767046"/>
                  <a:pt x="8037270" y="1788105"/>
                  <a:pt x="8152482" y="1763416"/>
                </a:cubicBezTo>
                <a:cubicBezTo>
                  <a:pt x="8171819" y="1759272"/>
                  <a:pt x="8168261" y="1727092"/>
                  <a:pt x="8174515" y="1708331"/>
                </a:cubicBezTo>
                <a:cubicBezTo>
                  <a:pt x="8179303" y="1693967"/>
                  <a:pt x="8181372" y="1678823"/>
                  <a:pt x="8185532" y="1664264"/>
                </a:cubicBezTo>
                <a:cubicBezTo>
                  <a:pt x="8188722" y="1653098"/>
                  <a:pt x="8193212" y="1642336"/>
                  <a:pt x="8196549" y="1631213"/>
                </a:cubicBezTo>
                <a:cubicBezTo>
                  <a:pt x="8239169" y="1489148"/>
                  <a:pt x="8197788" y="1616480"/>
                  <a:pt x="8240617" y="1487994"/>
                </a:cubicBezTo>
                <a:cubicBezTo>
                  <a:pt x="8244289" y="1465960"/>
                  <a:pt x="8247637" y="1443870"/>
                  <a:pt x="8251633" y="1421893"/>
                </a:cubicBezTo>
                <a:cubicBezTo>
                  <a:pt x="8254983" y="1403470"/>
                  <a:pt x="8259803" y="1385316"/>
                  <a:pt x="8262650" y="1366809"/>
                </a:cubicBezTo>
                <a:cubicBezTo>
                  <a:pt x="8267152" y="1337546"/>
                  <a:pt x="8269480" y="1307983"/>
                  <a:pt x="8273667" y="1278674"/>
                </a:cubicBezTo>
                <a:cubicBezTo>
                  <a:pt x="8276826" y="1256561"/>
                  <a:pt x="8281012" y="1234606"/>
                  <a:pt x="8284684" y="1212572"/>
                </a:cubicBezTo>
                <a:cubicBezTo>
                  <a:pt x="8269995" y="812293"/>
                  <a:pt x="8288926" y="409359"/>
                  <a:pt x="8240617" y="11734"/>
                </a:cubicBezTo>
                <a:cubicBezTo>
                  <a:pt x="8236534" y="-21876"/>
                  <a:pt x="8174570" y="26674"/>
                  <a:pt x="8141465" y="33768"/>
                </a:cubicBezTo>
                <a:cubicBezTo>
                  <a:pt x="8123155" y="37691"/>
                  <a:pt x="8104850" y="41706"/>
                  <a:pt x="8086380" y="44784"/>
                </a:cubicBezTo>
                <a:cubicBezTo>
                  <a:pt x="7860001" y="82513"/>
                  <a:pt x="7930789" y="73357"/>
                  <a:pt x="7744858" y="88852"/>
                </a:cubicBezTo>
                <a:cubicBezTo>
                  <a:pt x="7658872" y="117514"/>
                  <a:pt x="7739697" y="92762"/>
                  <a:pt x="7557571" y="121902"/>
                </a:cubicBezTo>
                <a:cubicBezTo>
                  <a:pt x="7264789" y="168746"/>
                  <a:pt x="7611026" y="139085"/>
                  <a:pt x="7039778" y="154953"/>
                </a:cubicBezTo>
                <a:cubicBezTo>
                  <a:pt x="6673566" y="195644"/>
                  <a:pt x="7271618" y="131250"/>
                  <a:pt x="6268597" y="199021"/>
                </a:cubicBezTo>
                <a:cubicBezTo>
                  <a:pt x="6220406" y="202277"/>
                  <a:pt x="6173118" y="213710"/>
                  <a:pt x="6125378" y="221054"/>
                </a:cubicBezTo>
                <a:cubicBezTo>
                  <a:pt x="5177679" y="212954"/>
                  <a:pt x="5004191" y="200128"/>
                  <a:pt x="4219460" y="221054"/>
                </a:cubicBezTo>
                <a:cubicBezTo>
                  <a:pt x="4149615" y="222917"/>
                  <a:pt x="4079913" y="228399"/>
                  <a:pt x="4010140" y="232071"/>
                </a:cubicBezTo>
                <a:cubicBezTo>
                  <a:pt x="3756752" y="228399"/>
                  <a:pt x="3503198" y="230920"/>
                  <a:pt x="3249976" y="221054"/>
                </a:cubicBezTo>
                <a:cubicBezTo>
                  <a:pt x="3219717" y="219875"/>
                  <a:pt x="3191901" y="202687"/>
                  <a:pt x="3161841" y="199021"/>
                </a:cubicBezTo>
                <a:cubicBezTo>
                  <a:pt x="3041050" y="184291"/>
                  <a:pt x="2919470" y="176987"/>
                  <a:pt x="2798284" y="165970"/>
                </a:cubicBezTo>
                <a:cubicBezTo>
                  <a:pt x="2545234" y="142965"/>
                  <a:pt x="2717607" y="157203"/>
                  <a:pt x="2280491" y="132919"/>
                </a:cubicBezTo>
                <a:cubicBezTo>
                  <a:pt x="2197298" y="116280"/>
                  <a:pt x="2182336" y="110886"/>
                  <a:pt x="2071171" y="110886"/>
                </a:cubicBezTo>
                <a:cubicBezTo>
                  <a:pt x="1891191" y="110886"/>
                  <a:pt x="1711286" y="118230"/>
                  <a:pt x="1531344" y="121902"/>
                </a:cubicBezTo>
                <a:cubicBezTo>
                  <a:pt x="1078876" y="114361"/>
                  <a:pt x="971725" y="99733"/>
                  <a:pt x="605927" y="121902"/>
                </a:cubicBezTo>
                <a:cubicBezTo>
                  <a:pt x="572734" y="123914"/>
                  <a:pt x="539826" y="129247"/>
                  <a:pt x="506776" y="132919"/>
                </a:cubicBezTo>
                <a:cubicBezTo>
                  <a:pt x="481070" y="140264"/>
                  <a:pt x="455935" y="150026"/>
                  <a:pt x="429658" y="154953"/>
                </a:cubicBezTo>
                <a:cubicBezTo>
                  <a:pt x="351433" y="169620"/>
                  <a:pt x="346387" y="157004"/>
                  <a:pt x="286438" y="176987"/>
                </a:cubicBezTo>
                <a:cubicBezTo>
                  <a:pt x="267677" y="183241"/>
                  <a:pt x="249939" y="192263"/>
                  <a:pt x="231354" y="199021"/>
                </a:cubicBezTo>
                <a:cubicBezTo>
                  <a:pt x="209527" y="206958"/>
                  <a:pt x="184578" y="208171"/>
                  <a:pt x="165253" y="221054"/>
                </a:cubicBezTo>
                <a:cubicBezTo>
                  <a:pt x="122540" y="249530"/>
                  <a:pt x="144763" y="238901"/>
                  <a:pt x="99152" y="254105"/>
                </a:cubicBezTo>
                <a:cubicBezTo>
                  <a:pt x="91807" y="265122"/>
                  <a:pt x="88346" y="280138"/>
                  <a:pt x="77118" y="287156"/>
                </a:cubicBezTo>
                <a:cubicBezTo>
                  <a:pt x="40007" y="310350"/>
                  <a:pt x="29108" y="309189"/>
                  <a:pt x="0" y="30918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800" dirty="0">
                <a:solidFill>
                  <a:srgbClr val="FF0000"/>
                </a:solidFill>
                <a:latin typeface="Kristen ITC" pitchFamily="66" charset="0"/>
              </a:rPr>
              <a:t>Any Physical Network</a:t>
            </a:r>
            <a:endParaRPr lang="en-US" altLang="ko-KR" sz="2400" dirty="0">
              <a:solidFill>
                <a:srgbClr val="FF0000"/>
              </a:solidFill>
              <a:latin typeface="Kristen ITC" pitchFamily="66" charset="0"/>
            </a:endParaRPr>
          </a:p>
          <a:p>
            <a:pPr algn="ctr">
              <a:defRPr/>
            </a:pPr>
            <a:r>
              <a:rPr lang="en-US" altLang="ko-KR" sz="2400" dirty="0">
                <a:solidFill>
                  <a:srgbClr val="FF0000"/>
                </a:solidFill>
                <a:latin typeface="Kristen ITC" pitchFamily="66" charset="0"/>
              </a:rPr>
              <a:t>(Packet Forwarding)</a:t>
            </a:r>
            <a:endParaRPr lang="ko-KR" altLang="en-US" sz="2800" dirty="0">
              <a:solidFill>
                <a:srgbClr val="FF0000"/>
              </a:solidFill>
              <a:latin typeface="Kristen ITC" pitchFamily="66" charset="0"/>
            </a:endParaRPr>
          </a:p>
        </p:txBody>
      </p:sp>
      <p:sp>
        <p:nvSpPr>
          <p:cNvPr id="11" name="양쪽 모서리가 둥근 사각형 10"/>
          <p:cNvSpPr/>
          <p:nvPr/>
        </p:nvSpPr>
        <p:spPr>
          <a:xfrm>
            <a:off x="452438" y="3933825"/>
            <a:ext cx="8185150" cy="744538"/>
          </a:xfrm>
          <a:prstGeom prst="round2Same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3200" b="1" dirty="0">
                <a:solidFill>
                  <a:srgbClr val="00B050"/>
                </a:solidFill>
                <a:latin typeface="Kristen ITC" pitchFamily="66" charset="0"/>
              </a:rPr>
              <a:t>Network Virtualization</a:t>
            </a:r>
            <a:endParaRPr lang="ko-KR" altLang="en-US" sz="1400" b="1" dirty="0">
              <a:solidFill>
                <a:srgbClr val="00B050"/>
              </a:solidFill>
              <a:latin typeface="Kristen ITC" pitchFamily="66" charset="0"/>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a:t>
            </a:fld>
            <a:endParaRPr lang="ko-KR" altLang="en-US"/>
          </a:p>
        </p:txBody>
      </p:sp>
    </p:spTree>
    <p:extLst>
      <p:ext uri="{BB962C8B-B14F-4D97-AF65-F5344CB8AC3E}">
        <p14:creationId xmlns:p14="http://schemas.microsoft.com/office/powerpoint/2010/main" val="4185835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connects </a:t>
            </a:r>
            <a:r>
              <a:rPr lang="en-US" altLang="ko-KR" sz="4000" dirty="0">
                <a:solidFill>
                  <a:srgbClr val="0070C0"/>
                </a:solidFill>
              </a:rPr>
              <a:t>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grpSp>
        <p:nvGrpSpPr>
          <p:cNvPr id="3" name="그룹 2"/>
          <p:cNvGrpSpPr/>
          <p:nvPr/>
        </p:nvGrpSpPr>
        <p:grpSpPr>
          <a:xfrm>
            <a:off x="2458708" y="2952182"/>
            <a:ext cx="4133980" cy="3806962"/>
            <a:chOff x="145992" y="1325563"/>
            <a:chExt cx="4133980" cy="3806962"/>
          </a:xfrm>
        </p:grpSpPr>
        <p:sp>
          <p:nvSpPr>
            <p:cNvPr id="22" name="직사각형 21"/>
            <p:cNvSpPr/>
            <p:nvPr/>
          </p:nvSpPr>
          <p:spPr>
            <a:xfrm>
              <a:off x="14599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3" name="직사각형 22"/>
            <p:cNvSpPr/>
            <p:nvPr/>
          </p:nvSpPr>
          <p:spPr>
            <a:xfrm>
              <a:off x="170809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24" name="직사각형 23"/>
            <p:cNvSpPr/>
            <p:nvPr/>
          </p:nvSpPr>
          <p:spPr>
            <a:xfrm>
              <a:off x="1642561" y="376546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25" name="직선 연결선 24"/>
            <p:cNvCxnSpPr>
              <a:stCxn id="29" idx="2"/>
              <a:endCxn id="27" idx="0"/>
            </p:cNvCxnSpPr>
            <p:nvPr/>
          </p:nvCxnSpPr>
          <p:spPr>
            <a:xfrm flipH="1">
              <a:off x="1871744" y="4364229"/>
              <a:ext cx="196011" cy="90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1735876" y="3643879"/>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7" name="직사각형 26"/>
            <p:cNvSpPr/>
            <p:nvPr/>
          </p:nvSpPr>
          <p:spPr>
            <a:xfrm>
              <a:off x="180867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8" name="직사각형 27"/>
            <p:cNvSpPr/>
            <p:nvPr/>
          </p:nvSpPr>
          <p:spPr>
            <a:xfrm>
              <a:off x="258099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2004685" y="4121054"/>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0" name="TextBox 29"/>
            <p:cNvSpPr txBox="1"/>
            <p:nvPr/>
          </p:nvSpPr>
          <p:spPr>
            <a:xfrm>
              <a:off x="2769833" y="4480793"/>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31" name="TextBox 30"/>
            <p:cNvSpPr txBox="1"/>
            <p:nvPr/>
          </p:nvSpPr>
          <p:spPr>
            <a:xfrm>
              <a:off x="2446293" y="3705770"/>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2" name="직사각형 31"/>
            <p:cNvSpPr/>
            <p:nvPr/>
          </p:nvSpPr>
          <p:spPr>
            <a:xfrm>
              <a:off x="1200987" y="304266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3" name="직선 연결선 32"/>
            <p:cNvCxnSpPr>
              <a:stCxn id="26" idx="0"/>
              <a:endCxn id="32" idx="2"/>
            </p:cNvCxnSpPr>
            <p:nvPr/>
          </p:nvCxnSpPr>
          <p:spPr>
            <a:xfrm flipH="1" flipV="1">
              <a:off x="1264057" y="3285842"/>
              <a:ext cx="534889" cy="358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51195" y="1983970"/>
              <a:ext cx="1383618" cy="10406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35" name="직사각형 34"/>
            <p:cNvSpPr/>
            <p:nvPr/>
          </p:nvSpPr>
          <p:spPr>
            <a:xfrm>
              <a:off x="621395" y="2791313"/>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36" name="TextBox 35"/>
            <p:cNvSpPr txBox="1"/>
            <p:nvPr/>
          </p:nvSpPr>
          <p:spPr>
            <a:xfrm>
              <a:off x="1937815" y="1917896"/>
              <a:ext cx="1818126" cy="369332"/>
            </a:xfrm>
            <a:prstGeom prst="rect">
              <a:avLst/>
            </a:prstGeom>
            <a:noFill/>
          </p:spPr>
          <p:txBody>
            <a:bodyPr wrap="none" rtlCol="0">
              <a:spAutoFit/>
            </a:bodyPr>
            <a:lstStyle/>
            <a:p>
              <a:r>
                <a:rPr lang="en-US" altLang="ko-KR" dirty="0" smtClean="0"/>
                <a:t>ip : 203.237.x.x</a:t>
              </a:r>
              <a:endParaRPr lang="ko-KR" altLang="en-US" dirty="0"/>
            </a:p>
          </p:txBody>
        </p:sp>
      </p:gr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t="22722" b="-1"/>
          <a:stretch/>
        </p:blipFill>
        <p:spPr>
          <a:xfrm>
            <a:off x="2440651" y="1202863"/>
            <a:ext cx="4170093" cy="1624096"/>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40</a:t>
            </a:fld>
            <a:endParaRPr lang="ko-KR" altLang="en-US"/>
          </a:p>
        </p:txBody>
      </p:sp>
    </p:spTree>
    <p:extLst>
      <p:ext uri="{BB962C8B-B14F-4D97-AF65-F5344CB8AC3E}">
        <p14:creationId xmlns:p14="http://schemas.microsoft.com/office/powerpoint/2010/main" val="2679178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t>
            </a:r>
            <a:r>
              <a:rPr lang="en-US" altLang="ko-KR" sz="4000" dirty="0">
                <a:solidFill>
                  <a:srgbClr val="0070C0"/>
                </a:solidFill>
              </a:rPr>
              <a:t>connects 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a:t>
            </a:r>
            <a:r>
              <a:rPr lang="en-US" altLang="ko-KR" sz="3200" dirty="0">
                <a:solidFill>
                  <a:srgbClr val="0070C0"/>
                </a:solidFill>
              </a:rPr>
              <a:t>Situation</a:t>
            </a:r>
            <a:endParaRPr lang="ko-KR" altLang="en-US" sz="4000" dirty="0">
              <a:solidFill>
                <a:srgbClr val="0070C0"/>
              </a:solidFill>
            </a:endParaRPr>
          </a:p>
        </p:txBody>
      </p:sp>
      <p:grpSp>
        <p:nvGrpSpPr>
          <p:cNvPr id="4" name="그룹 3"/>
          <p:cNvGrpSpPr/>
          <p:nvPr/>
        </p:nvGrpSpPr>
        <p:grpSpPr>
          <a:xfrm>
            <a:off x="1759209" y="1462513"/>
            <a:ext cx="5887388" cy="5067066"/>
            <a:chOff x="208222" y="1325563"/>
            <a:chExt cx="4423282" cy="3806962"/>
          </a:xfrm>
        </p:grpSpPr>
        <p:sp>
          <p:nvSpPr>
            <p:cNvPr id="8" name="직사각형 7"/>
            <p:cNvSpPr/>
            <p:nvPr/>
          </p:nvSpPr>
          <p:spPr>
            <a:xfrm>
              <a:off x="20822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9" name="직사각형 8"/>
            <p:cNvSpPr/>
            <p:nvPr/>
          </p:nvSpPr>
          <p:spPr>
            <a:xfrm>
              <a:off x="177032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10" name="직사각형 9"/>
            <p:cNvSpPr/>
            <p:nvPr/>
          </p:nvSpPr>
          <p:spPr>
            <a:xfrm>
              <a:off x="1770320" y="3272639"/>
              <a:ext cx="107575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1" name="직선 연결선 10"/>
            <p:cNvCxnSpPr>
              <a:stCxn id="15" idx="2"/>
              <a:endCxn id="13" idx="0"/>
            </p:cNvCxnSpPr>
            <p:nvPr/>
          </p:nvCxnSpPr>
          <p:spPr>
            <a:xfrm flipH="1">
              <a:off x="1933974" y="3842332"/>
              <a:ext cx="4756" cy="6124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869827" y="3151051"/>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3" name="직사각형 12"/>
            <p:cNvSpPr/>
            <p:nvPr/>
          </p:nvSpPr>
          <p:spPr>
            <a:xfrm>
              <a:off x="187090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4" name="직사각형 13"/>
            <p:cNvSpPr/>
            <p:nvPr/>
          </p:nvSpPr>
          <p:spPr>
            <a:xfrm>
              <a:off x="264322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5" name="직사각형 14"/>
            <p:cNvSpPr/>
            <p:nvPr/>
          </p:nvSpPr>
          <p:spPr>
            <a:xfrm>
              <a:off x="1858946" y="3599157"/>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2846075" y="4519919"/>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19" name="TextBox 18"/>
            <p:cNvSpPr txBox="1"/>
            <p:nvPr/>
          </p:nvSpPr>
          <p:spPr>
            <a:xfrm>
              <a:off x="2813378" y="3217249"/>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21" name="직사각형 20"/>
            <p:cNvSpPr/>
            <p:nvPr/>
          </p:nvSpPr>
          <p:spPr>
            <a:xfrm>
              <a:off x="1031654" y="2482503"/>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24" name="직선 연결선 23"/>
            <p:cNvCxnSpPr>
              <a:stCxn id="12" idx="0"/>
              <a:endCxn id="21" idx="2"/>
            </p:cNvCxnSpPr>
            <p:nvPr/>
          </p:nvCxnSpPr>
          <p:spPr>
            <a:xfrm flipH="1" flipV="1">
              <a:off x="1094724" y="2725678"/>
              <a:ext cx="854887" cy="425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81862" y="1474024"/>
              <a:ext cx="1383618" cy="990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27" name="직사각형 26"/>
            <p:cNvSpPr/>
            <p:nvPr/>
          </p:nvSpPr>
          <p:spPr>
            <a:xfrm>
              <a:off x="452062" y="2231149"/>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29" name="TextBox 28"/>
            <p:cNvSpPr txBox="1"/>
            <p:nvPr/>
          </p:nvSpPr>
          <p:spPr>
            <a:xfrm>
              <a:off x="1765480" y="1385590"/>
              <a:ext cx="1475678" cy="485598"/>
            </a:xfrm>
            <a:prstGeom prst="rect">
              <a:avLst/>
            </a:prstGeom>
            <a:noFill/>
          </p:spPr>
          <p:txBody>
            <a:bodyPr wrap="none" rtlCol="0">
              <a:spAutoFit/>
            </a:bodyPr>
            <a:lstStyle/>
            <a:p>
              <a:r>
                <a:rPr lang="en-US" altLang="ko-KR" dirty="0" smtClean="0"/>
                <a:t>ip : 203.237.x.x</a:t>
              </a:r>
            </a:p>
            <a:p>
              <a:r>
                <a:rPr lang="en-US" altLang="ko-KR" dirty="0" smtClean="0"/>
                <a:t>gateway: br0’s IP</a:t>
              </a:r>
              <a:endParaRPr lang="ko-KR" altLang="en-US" dirty="0"/>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41</a:t>
            </a:fld>
            <a:endParaRPr lang="ko-KR" altLang="en-US"/>
          </a:p>
        </p:txBody>
      </p:sp>
    </p:spTree>
    <p:extLst>
      <p:ext uri="{BB962C8B-B14F-4D97-AF65-F5344CB8AC3E}">
        <p14:creationId xmlns:p14="http://schemas.microsoft.com/office/powerpoint/2010/main" val="2027554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081" y="2389817"/>
            <a:ext cx="7343190" cy="369332"/>
          </a:xfrm>
          <a:prstGeom prst="rect">
            <a:avLst/>
          </a:prstGeom>
          <a:noFill/>
        </p:spPr>
        <p:txBody>
          <a:bodyPr wrap="square" rtlCol="0">
            <a:spAutoFit/>
          </a:bodyPr>
          <a:lstStyle/>
          <a:p>
            <a:pPr algn="ctr"/>
            <a:r>
              <a:rPr lang="en-US" altLang="ko-KR" dirty="0" smtClean="0"/>
              <a:t>In VMs,</a:t>
            </a:r>
          </a:p>
        </p:txBody>
      </p:sp>
      <p:pic>
        <p:nvPicPr>
          <p:cNvPr id="3" name="그림 2"/>
          <p:cNvPicPr>
            <a:picLocks noChangeAspect="1"/>
          </p:cNvPicPr>
          <p:nvPr/>
        </p:nvPicPr>
        <p:blipFill>
          <a:blip r:embed="rId2"/>
          <a:stretch>
            <a:fillRect/>
          </a:stretch>
        </p:blipFill>
        <p:spPr>
          <a:xfrm>
            <a:off x="574026" y="3856530"/>
            <a:ext cx="8115300" cy="1219200"/>
          </a:xfrm>
          <a:prstGeom prst="rect">
            <a:avLst/>
          </a:prstGeom>
        </p:spPr>
      </p:pic>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Don’t forget to install ssh</a:t>
            </a:r>
            <a:r>
              <a:rPr lang="en-US" altLang="ko-KR" sz="3200" dirty="0">
                <a:solidFill>
                  <a:srgbClr val="FF0000"/>
                </a:solidFill>
              </a:rPr>
              <a:t> </a:t>
            </a:r>
            <a:r>
              <a:rPr lang="en-US" altLang="ko-KR" sz="3200" dirty="0" smtClean="0">
                <a:solidFill>
                  <a:srgbClr val="FF0000"/>
                </a:solidFill>
              </a:rPr>
              <a:t>in VM!</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6475" y="2877481"/>
            <a:ext cx="9111049" cy="646331"/>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apt-get update</a:t>
            </a:r>
          </a:p>
          <a:p>
            <a:pPr algn="just"/>
            <a:r>
              <a:rPr lang="en-US" altLang="ko-KR" dirty="0" smtClean="0">
                <a:latin typeface="Times New Roman" panose="02020603050405020304" pitchFamily="18" charset="0"/>
                <a:cs typeface="Times New Roman" panose="02020603050405020304" pitchFamily="18" charset="0"/>
              </a:rPr>
              <a:t>$sudo apt-get install ssh</a:t>
            </a:r>
            <a:endParaRPr lang="ko-KR" altLang="en-US" dirty="0">
              <a:latin typeface="Times New Roman" panose="02020603050405020304" pitchFamily="18" charset="0"/>
              <a:cs typeface="Times New Roman" panose="02020603050405020304" pitchFamily="18" charset="0"/>
            </a:endParaRP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42</a:t>
            </a:fld>
            <a:endParaRPr lang="ko-KR" altLang="en-US"/>
          </a:p>
        </p:txBody>
      </p:sp>
    </p:spTree>
    <p:extLst>
      <p:ext uri="{BB962C8B-B14F-4D97-AF65-F5344CB8AC3E}">
        <p14:creationId xmlns:p14="http://schemas.microsoft.com/office/powerpoint/2010/main" val="2688138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1754326"/>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up</a:t>
            </a:r>
          </a:p>
          <a:p>
            <a:pPr algn="just"/>
            <a:r>
              <a:rPr lang="en-US" altLang="ko-KR" dirty="0" smtClean="0">
                <a:latin typeface="Times New Roman" panose="02020603050405020304" pitchFamily="18" charset="0"/>
                <a:cs typeface="Times New Roman" panose="02020603050405020304" pitchFamily="18" charset="0"/>
              </a:rPr>
              <a:t>ovs-vsctl del-port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ovs-vsctl add-port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3" name="제목 1"/>
          <p:cNvSpPr txBox="1">
            <a:spLocks/>
          </p:cNvSpPr>
          <p:nvPr/>
        </p:nvSpPr>
        <p:spPr>
          <a:xfrm>
            <a:off x="0" y="0"/>
            <a:ext cx="9144000" cy="1325563"/>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/etc/rc.local</a:t>
            </a:r>
            <a:endParaRPr lang="ko-KR" altLang="en-US" sz="4000" dirty="0">
              <a:solidFill>
                <a:srgbClr val="FF0000"/>
              </a:solidFill>
            </a:endParaRPr>
          </a:p>
        </p:txBody>
      </p:sp>
      <p:sp>
        <p:nvSpPr>
          <p:cNvPr id="8" name="TextBox 7"/>
          <p:cNvSpPr txBox="1"/>
          <p:nvPr/>
        </p:nvSpPr>
        <p:spPr>
          <a:xfrm>
            <a:off x="-16476" y="4738548"/>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interface configuration and OvS ports are initialized </a:t>
            </a:r>
          </a:p>
          <a:p>
            <a:pPr algn="ctr"/>
            <a:r>
              <a:rPr lang="en-US" altLang="ko-KR" sz="2400" dirty="0"/>
              <a:t>by executing commands in </a:t>
            </a:r>
            <a:r>
              <a:rPr lang="en-US" altLang="ko-KR" sz="2400" dirty="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43</a:t>
            </a:fld>
            <a:endParaRPr lang="ko-KR" altLang="en-US"/>
          </a:p>
        </p:txBody>
      </p:sp>
    </p:spTree>
    <p:extLst>
      <p:ext uri="{BB962C8B-B14F-4D97-AF65-F5344CB8AC3E}">
        <p14:creationId xmlns:p14="http://schemas.microsoft.com/office/powerpoint/2010/main" val="2523069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9" name="Picture 2" descr="https://developer.ibm.com/bluemix/wp-content/uploads/sites/20/2015/04/docker-100275159-orig.jpg"/>
          <p:cNvPicPr>
            <a:picLocks noChangeAspect="1" noChangeArrowheads="1"/>
          </p:cNvPicPr>
          <p:nvPr/>
        </p:nvPicPr>
        <p:blipFill>
          <a:blip r:embed="rId4"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Docker: Goal of this part</a:t>
            </a:r>
            <a:endParaRPr lang="ko-KR" altLang="en-US" sz="4000" dirty="0" smtClean="0">
              <a:solidFill>
                <a:srgbClr val="0070C0"/>
              </a:solidFill>
            </a:endParaRPr>
          </a:p>
        </p:txBody>
      </p: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44</a:t>
            </a:fld>
            <a:endParaRPr lang="ko-KR" altLang="en-US"/>
          </a:p>
        </p:txBody>
      </p:sp>
    </p:spTree>
    <p:extLst>
      <p:ext uri="{BB962C8B-B14F-4D97-AF65-F5344CB8AC3E}">
        <p14:creationId xmlns:p14="http://schemas.microsoft.com/office/powerpoint/2010/main" val="1104559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6074" y="3952618"/>
            <a:ext cx="6347714" cy="1785333"/>
          </a:xfrm>
        </p:spPr>
        <p:txBody>
          <a:bodyPr/>
          <a:lstStyle/>
          <a:p>
            <a:r>
              <a:rPr lang="en-US" altLang="ko-KR"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dirty="0"/>
          </a:p>
        </p:txBody>
      </p:sp>
      <p:sp>
        <p:nvSpPr>
          <p:cNvPr id="6" name="제목 1"/>
          <p:cNvSpPr txBox="1">
            <a:spLocks/>
          </p:cNvSpPr>
          <p:nvPr/>
        </p:nvSpPr>
        <p:spPr>
          <a:xfrm>
            <a:off x="0" y="0"/>
            <a:ext cx="7886700" cy="1325563"/>
          </a:xfrm>
          <a:prstGeom prst="rect">
            <a:avLst/>
          </a:prstGeom>
        </p:spPr>
        <p:txBody>
          <a:bodyPr vert="horz" lIns="91440" tIns="45720" rIns="91440" bIns="45720" rtlCol="0" anchor="b">
            <a:normAutofit/>
          </a:bodyPr>
          <a:lstStyle>
            <a:lvl1pPr algn="r" defTabSz="457200" rtl="0" eaLnBrk="1" latinLnBrk="1" hangingPunct="1">
              <a:spcBef>
                <a:spcPct val="0"/>
              </a:spcBef>
              <a:buNone/>
              <a:defRPr sz="54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4800" dirty="0"/>
              <a:t> </a:t>
            </a:r>
            <a:r>
              <a:rPr lang="en-US" altLang="ko-KR" sz="4800" dirty="0">
                <a:solidFill>
                  <a:srgbClr val="0070C0"/>
                </a:solidFill>
              </a:rPr>
              <a:t>What is Docker ?</a:t>
            </a:r>
            <a:endParaRPr lang="ko-KR" altLang="en-US" sz="4800" dirty="0">
              <a:solidFill>
                <a:srgbClr val="0070C0"/>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701" y="1417414"/>
            <a:ext cx="2743010" cy="2443353"/>
          </a:xfrm>
          <a:prstGeom prst="rect">
            <a:avLst/>
          </a:prstGeom>
        </p:spPr>
      </p:pic>
      <p:sp>
        <p:nvSpPr>
          <p:cNvPr id="5" name="슬라이드 번호 개체 틀 4"/>
          <p:cNvSpPr>
            <a:spLocks noGrp="1"/>
          </p:cNvSpPr>
          <p:nvPr>
            <p:ph type="sldNum" sz="quarter" idx="12"/>
          </p:nvPr>
        </p:nvSpPr>
        <p:spPr/>
        <p:txBody>
          <a:bodyPr/>
          <a:lstStyle/>
          <a:p>
            <a:fld id="{2A77177F-D4BC-47C1-ABEC-AF5DF9643428}" type="slidenum">
              <a:rPr lang="ko-KR" altLang="en-US" smtClean="0"/>
              <a:t>45</a:t>
            </a:fld>
            <a:endParaRPr lang="ko-KR" altLang="en-US"/>
          </a:p>
        </p:txBody>
      </p:sp>
    </p:spTree>
    <p:extLst>
      <p:ext uri="{BB962C8B-B14F-4D97-AF65-F5344CB8AC3E}">
        <p14:creationId xmlns:p14="http://schemas.microsoft.com/office/powerpoint/2010/main" val="2060585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5" y="2624184"/>
            <a:ext cx="9111049" cy="203132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wget -qO- https://get.docker.com/ | </a:t>
            </a:r>
            <a:r>
              <a:rPr lang="ko-KR" altLang="en-US" dirty="0" smtClean="0">
                <a:latin typeface="Times New Roman" panose="02020603050405020304" pitchFamily="18" charset="0"/>
                <a:cs typeface="Times New Roman" panose="02020603050405020304" pitchFamily="18" charset="0"/>
              </a:rPr>
              <a:t>sh</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service docker start</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adduser </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solidFill>
                  <a:srgbClr val="FF0000"/>
                </a:solidFill>
                <a:latin typeface="Times New Roman" panose="02020603050405020304" pitchFamily="18" charset="0"/>
                <a:cs typeface="Times New Roman" panose="02020603050405020304" pitchFamily="18" charset="0"/>
              </a:rPr>
              <a:t>your</a:t>
            </a:r>
            <a:r>
              <a:rPr lang="en-US" altLang="ko-KR" dirty="0" smtClean="0">
                <a:solidFill>
                  <a:srgbClr val="FF0000"/>
                </a:solidFill>
                <a:latin typeface="Times New Roman" panose="02020603050405020304" pitchFamily="18" charset="0"/>
                <a:cs typeface="Times New Roman" panose="02020603050405020304" pitchFamily="18" charset="0"/>
              </a:rPr>
              <a:t>_</a:t>
            </a:r>
            <a:r>
              <a:rPr lang="ko-KR" altLang="en-US" dirty="0" smtClean="0">
                <a:solidFill>
                  <a:srgbClr val="FF0000"/>
                </a:solidFill>
                <a:latin typeface="Times New Roman" panose="02020603050405020304" pitchFamily="18" charset="0"/>
                <a:cs typeface="Times New Roman" panose="02020603050405020304" pitchFamily="18" charset="0"/>
              </a:rPr>
              <a:t>id</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docker</a:t>
            </a:r>
            <a:endParaRPr lang="ko-KR" altLang="en-US"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ko-KR" altLang="en-US"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Session restart</a:t>
            </a:r>
            <a:r>
              <a:rPr lang="ko-KR" altLang="en-US" dirty="0" smtClean="0">
                <a:latin typeface="Times New Roman" panose="02020603050405020304" pitchFamily="18" charset="0"/>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a:t>
            </a:r>
            <a:r>
              <a:rPr lang="ko-KR" altLang="en-US" dirty="0">
                <a:latin typeface="Times New Roman" panose="02020603050405020304" pitchFamily="18" charset="0"/>
                <a:cs typeface="Times New Roman" panose="02020603050405020304" pitchFamily="18" charset="0"/>
              </a:rPr>
              <a:t>run </a:t>
            </a:r>
            <a:r>
              <a:rPr lang="ko-KR" altLang="en-US" dirty="0" smtClean="0">
                <a:latin typeface="Times New Roman" panose="02020603050405020304" pitchFamily="18" charset="0"/>
                <a:cs typeface="Times New Roman" panose="02020603050405020304" pitchFamily="18" charset="0"/>
              </a:rPr>
              <a:t>hello-world</a:t>
            </a:r>
            <a:endParaRPr lang="en-US" altLang="ko-KR" dirty="0">
              <a:latin typeface="Times New Roman" panose="02020603050405020304" pitchFamily="18" charset="0"/>
              <a:cs typeface="Times New Roman" panose="02020603050405020304" pitchFamily="18" charset="0"/>
            </a:endParaRPr>
          </a:p>
        </p:txBody>
      </p:sp>
      <p:sp>
        <p:nvSpPr>
          <p:cNvPr id="2" name="직사각형 1"/>
          <p:cNvSpPr/>
          <p:nvPr/>
        </p:nvSpPr>
        <p:spPr>
          <a:xfrm>
            <a:off x="0" y="4680951"/>
            <a:ext cx="5647380" cy="369332"/>
          </a:xfrm>
          <a:prstGeom prst="rect">
            <a:avLst/>
          </a:prstGeom>
        </p:spPr>
        <p:txBody>
          <a:bodyPr wrap="none">
            <a:spAutoFit/>
          </a:bodyPr>
          <a:lstStyle/>
          <a:p>
            <a:r>
              <a:rPr lang="en-US" altLang="ko-KR" dirty="0" smtClean="0"/>
              <a:t>reference: http</a:t>
            </a:r>
            <a:r>
              <a:rPr lang="en-US" altLang="ko-KR" dirty="0"/>
              <a:t>://</a:t>
            </a:r>
            <a:r>
              <a:rPr lang="en-US" altLang="ko-KR" dirty="0" smtClean="0"/>
              <a:t>docs.docker.com/linux/step_one</a:t>
            </a:r>
            <a:r>
              <a:rPr lang="en-US" altLang="ko-KR" dirty="0"/>
              <a:t>/</a:t>
            </a:r>
            <a:endParaRPr lang="ko-KR" altLang="en-US" dirty="0"/>
          </a:p>
        </p:txBody>
      </p:sp>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FF0000"/>
                </a:solidFill>
              </a:rPr>
              <a:t>Docker</a:t>
            </a:r>
            <a:br>
              <a:rPr lang="en-US" altLang="ko-KR" sz="4800" dirty="0">
                <a:solidFill>
                  <a:srgbClr val="FF0000"/>
                </a:solidFill>
              </a:rPr>
            </a:br>
            <a:r>
              <a:rPr lang="en-US" altLang="ko-KR" sz="4000" dirty="0">
                <a:solidFill>
                  <a:srgbClr val="FF0000"/>
                </a:solidFill>
              </a:rPr>
              <a:t>- Installation</a:t>
            </a:r>
            <a:endParaRPr lang="ko-KR" altLang="en-US" sz="4000" dirty="0">
              <a:solidFill>
                <a:srgbClr val="0070C0"/>
              </a:solidFill>
            </a:endParaRPr>
          </a:p>
        </p:txBody>
      </p:sp>
      <p:sp>
        <p:nvSpPr>
          <p:cNvPr id="11" name="직사각형 10"/>
          <p:cNvSpPr/>
          <p:nvPr/>
        </p:nvSpPr>
        <p:spPr>
          <a:xfrm>
            <a:off x="0" y="2229410"/>
            <a:ext cx="2212465" cy="369332"/>
          </a:xfrm>
          <a:prstGeom prst="rect">
            <a:avLst/>
          </a:prstGeom>
        </p:spPr>
        <p:txBody>
          <a:bodyPr wrap="none">
            <a:spAutoFit/>
          </a:bodyPr>
          <a:lstStyle/>
          <a:p>
            <a:r>
              <a:rPr lang="en-US" altLang="ko-KR" dirty="0" smtClean="0"/>
              <a:t>Docker installation.</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46</a:t>
            </a:fld>
            <a:endParaRPr lang="ko-KR" altLang="en-US"/>
          </a:p>
        </p:txBody>
      </p:sp>
    </p:spTree>
    <p:extLst>
      <p:ext uri="{BB962C8B-B14F-4D97-AF65-F5344CB8AC3E}">
        <p14:creationId xmlns:p14="http://schemas.microsoft.com/office/powerpoint/2010/main" val="37806682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470642" y="2402832"/>
            <a:ext cx="6229350" cy="2864644"/>
          </a:xfrm>
          <a:prstGeom prst="rect">
            <a:avLst/>
          </a:prstGeom>
        </p:spPr>
      </p:pic>
      <p:sp>
        <p:nvSpPr>
          <p:cNvPr id="9"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0070C0"/>
                </a:solidFill>
              </a:rPr>
              <a:t>Docker</a:t>
            </a:r>
            <a:br>
              <a:rPr lang="en-US" altLang="ko-KR" sz="4800" dirty="0">
                <a:solidFill>
                  <a:srgbClr val="0070C0"/>
                </a:solidFill>
              </a:rPr>
            </a:br>
            <a:r>
              <a:rPr lang="en-US" altLang="ko-KR" sz="4000" dirty="0">
                <a:solidFill>
                  <a:srgbClr val="0070C0"/>
                </a:solidFill>
              </a:rPr>
              <a:t>- Installation</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47</a:t>
            </a:fld>
            <a:endParaRPr lang="ko-KR" altLang="en-US"/>
          </a:p>
        </p:txBody>
      </p:sp>
    </p:spTree>
    <p:extLst>
      <p:ext uri="{BB962C8B-B14F-4D97-AF65-F5344CB8AC3E}">
        <p14:creationId xmlns:p14="http://schemas.microsoft.com/office/powerpoint/2010/main" val="3786892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b="82375"/>
          <a:stretch/>
        </p:blipFill>
        <p:spPr>
          <a:xfrm>
            <a:off x="1978818" y="3288807"/>
            <a:ext cx="5186363" cy="289593"/>
          </a:xfrm>
          <a:prstGeom prst="rect">
            <a:avLst/>
          </a:prstGeom>
        </p:spPr>
      </p:pic>
      <p:sp>
        <p:nvSpPr>
          <p:cNvPr id="11"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FF0000"/>
                </a:solidFill>
              </a:rPr>
              <a:t>Docker</a:t>
            </a:r>
            <a:r>
              <a:rPr lang="en-US" altLang="ko-KR" sz="6000" dirty="0">
                <a:solidFill>
                  <a:srgbClr val="FF0000"/>
                </a:solidFill>
              </a:rPr>
              <a:t/>
            </a:r>
            <a:br>
              <a:rPr lang="en-US" altLang="ko-KR" sz="6000" dirty="0">
                <a:solidFill>
                  <a:srgbClr val="FF0000"/>
                </a:solidFill>
              </a:rPr>
            </a:br>
            <a:r>
              <a:rPr lang="en-US" altLang="ko-KR" sz="4300" dirty="0">
                <a:solidFill>
                  <a:srgbClr val="FF0000"/>
                </a:solidFill>
              </a:rPr>
              <a:t>- Make containers</a:t>
            </a:r>
            <a:endParaRPr lang="ko-KR" altLang="en-US" sz="5800" dirty="0">
              <a:solidFill>
                <a:srgbClr val="FF0000"/>
              </a:solidFill>
            </a:endParaRPr>
          </a:p>
        </p:txBody>
      </p:sp>
      <p:sp>
        <p:nvSpPr>
          <p:cNvPr id="12" name="직사각형 11"/>
          <p:cNvSpPr/>
          <p:nvPr/>
        </p:nvSpPr>
        <p:spPr>
          <a:xfrm>
            <a:off x="16475" y="2257966"/>
            <a:ext cx="9111049" cy="369332"/>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run -it </a:t>
            </a:r>
            <a:r>
              <a:rPr lang="en-US" altLang="ko-KR" dirty="0" smtClean="0">
                <a:solidFill>
                  <a:srgbClr val="FF0000"/>
                </a:solidFill>
                <a:latin typeface="Times New Roman" panose="02020603050405020304" pitchFamily="18" charset="0"/>
                <a:cs typeface="Times New Roman" panose="02020603050405020304" pitchFamily="18" charset="0"/>
              </a:rPr>
              <a:t>--net=none </a:t>
            </a:r>
            <a:r>
              <a:rPr lang="ko-KR" altLang="en-US" dirty="0" smtClean="0">
                <a:latin typeface="Times New Roman" panose="02020603050405020304" pitchFamily="18" charset="0"/>
                <a:cs typeface="Times New Roman" panose="02020603050405020304" pitchFamily="18" charset="0"/>
              </a:rPr>
              <a:t>--name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ubuntu /b</a:t>
            </a:r>
            <a:r>
              <a:rPr lang="en-US" altLang="ko-KR" dirty="0" err="1" smtClean="0">
                <a:latin typeface="Times New Roman" panose="02020603050405020304" pitchFamily="18" charset="0"/>
                <a:cs typeface="Times New Roman" panose="02020603050405020304" pitchFamily="18" charset="0"/>
              </a:rPr>
              <a:t>i</a:t>
            </a:r>
            <a:r>
              <a:rPr lang="ko-KR" altLang="en-US" dirty="0" smtClean="0">
                <a:latin typeface="Times New Roman" panose="02020603050405020304" pitchFamily="18" charset="0"/>
                <a:cs typeface="Times New Roman" panose="02020603050405020304" pitchFamily="18" charset="0"/>
              </a:rPr>
              <a:t>n/bash</a:t>
            </a:r>
            <a:endParaRPr lang="ko-KR" altLang="en-US" dirty="0">
              <a:latin typeface="Times New Roman" panose="02020603050405020304" pitchFamily="18" charset="0"/>
              <a:cs typeface="Times New Roman" panose="02020603050405020304" pitchFamily="18" charset="0"/>
            </a:endParaRPr>
          </a:p>
        </p:txBody>
      </p:sp>
      <p:pic>
        <p:nvPicPr>
          <p:cNvPr id="13"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0" y="1897670"/>
            <a:ext cx="2442720" cy="369332"/>
          </a:xfrm>
          <a:prstGeom prst="rect">
            <a:avLst/>
          </a:prstGeom>
        </p:spPr>
        <p:txBody>
          <a:bodyPr wrap="none">
            <a:spAutoFit/>
          </a:bodyPr>
          <a:lstStyle/>
          <a:p>
            <a:r>
              <a:rPr lang="en-US" altLang="ko-KR" dirty="0" smtClean="0"/>
              <a:t>Run docker container.</a:t>
            </a:r>
            <a:endParaRPr lang="ko-KR" altLang="en-US" dirty="0"/>
          </a:p>
        </p:txBody>
      </p:sp>
      <p:sp>
        <p:nvSpPr>
          <p:cNvPr id="15" name="직사각형 14"/>
          <p:cNvSpPr/>
          <p:nvPr/>
        </p:nvSpPr>
        <p:spPr>
          <a:xfrm>
            <a:off x="783141" y="3952371"/>
            <a:ext cx="7577715" cy="1477328"/>
          </a:xfrm>
          <a:prstGeom prst="rect">
            <a:avLst/>
          </a:prstGeom>
        </p:spPr>
        <p:txBody>
          <a:bodyPr wrap="none">
            <a:spAutoFit/>
          </a:bodyPr>
          <a:lstStyle/>
          <a:p>
            <a:r>
              <a:rPr lang="en-US" altLang="ko-KR" dirty="0" smtClean="0"/>
              <a:t>I want to make interface that has 203.237.x.x IP address.</a:t>
            </a:r>
          </a:p>
          <a:p>
            <a:endParaRPr lang="en-US" altLang="ko-KR" dirty="0"/>
          </a:p>
          <a:p>
            <a:r>
              <a:rPr lang="en-US" altLang="ko-KR" dirty="0"/>
              <a:t>※ctrl + p, q </a:t>
            </a:r>
            <a:r>
              <a:rPr lang="en-US" altLang="ko-KR" dirty="0">
                <a:sym typeface="Wingdings" panose="05000000000000000000" pitchFamily="2" charset="2"/>
              </a:rPr>
              <a:t> </a:t>
            </a:r>
            <a:r>
              <a:rPr lang="en-US" altLang="ko-KR" dirty="0" smtClean="0">
                <a:sym typeface="Wingdings" panose="05000000000000000000" pitchFamily="2" charset="2"/>
              </a:rPr>
              <a:t>detach docker container</a:t>
            </a:r>
            <a:endParaRPr lang="en-US" altLang="ko-KR" dirty="0">
              <a:sym typeface="Wingdings" panose="05000000000000000000" pitchFamily="2" charset="2"/>
            </a:endParaRPr>
          </a:p>
          <a:p>
            <a:r>
              <a:rPr lang="en-US" altLang="ko-KR" dirty="0">
                <a:sym typeface="Wingdings" panose="05000000000000000000" pitchFamily="2" charset="2"/>
              </a:rPr>
              <a:t>※docker attach </a:t>
            </a:r>
            <a:r>
              <a:rPr lang="en-US" altLang="ko-KR" dirty="0">
                <a:solidFill>
                  <a:srgbClr val="FF0000"/>
                </a:solidFill>
                <a:sym typeface="Wingdings" panose="05000000000000000000" pitchFamily="2" charset="2"/>
              </a:rPr>
              <a:t>[</a:t>
            </a:r>
            <a:r>
              <a:rPr lang="en-US" altLang="ko-KR" dirty="0" err="1" smtClean="0">
                <a:solidFill>
                  <a:srgbClr val="FF0000"/>
                </a:solidFill>
                <a:sym typeface="Wingdings" panose="05000000000000000000" pitchFamily="2" charset="2"/>
              </a:rPr>
              <a:t>container_name</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 get into docker container console</a:t>
            </a:r>
            <a:endParaRPr lang="ko-KR" altLang="en-US" dirty="0"/>
          </a:p>
          <a:p>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48</a:t>
            </a:fld>
            <a:endParaRPr lang="ko-KR" altLang="en-US"/>
          </a:p>
        </p:txBody>
      </p:sp>
    </p:spTree>
    <p:extLst>
      <p:ext uri="{BB962C8B-B14F-4D97-AF65-F5344CB8AC3E}">
        <p14:creationId xmlns:p14="http://schemas.microsoft.com/office/powerpoint/2010/main" val="695036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614488" y="2096168"/>
            <a:ext cx="5915025" cy="3761431"/>
          </a:xfrm>
        </p:spPr>
        <p:txBody>
          <a:bodyPr>
            <a:normAutofit/>
          </a:bodyPr>
          <a:lstStyle/>
          <a:p>
            <a:r>
              <a:rPr lang="en-US" altLang="ko-KR" dirty="0" smtClean="0"/>
              <a:t>Pros</a:t>
            </a:r>
          </a:p>
          <a:p>
            <a:pPr lvl="1"/>
            <a:r>
              <a:rPr lang="en-US" altLang="ko-KR" dirty="0" smtClean="0"/>
              <a:t>Easy to use</a:t>
            </a:r>
          </a:p>
          <a:p>
            <a:r>
              <a:rPr lang="en-US" altLang="ko-KR" dirty="0" smtClean="0"/>
              <a:t>Cons</a:t>
            </a:r>
          </a:p>
          <a:p>
            <a:pPr lvl="1"/>
            <a:r>
              <a:rPr lang="en-US" altLang="ko-KR" dirty="0" smtClean="0"/>
              <a:t>Security problem (Violate </a:t>
            </a:r>
            <a:r>
              <a:rPr lang="en-US" altLang="ko-KR" dirty="0" err="1" smtClean="0"/>
              <a:t>docker’s</a:t>
            </a:r>
            <a:r>
              <a:rPr lang="en-US" altLang="ko-KR" dirty="0" smtClean="0"/>
              <a:t> strong </a:t>
            </a:r>
            <a:r>
              <a:rPr lang="en-US" altLang="ko-KR" dirty="0" err="1" smtClean="0"/>
              <a:t>point:isolated</a:t>
            </a:r>
            <a:r>
              <a:rPr lang="en-US" altLang="ko-KR" dirty="0" smtClean="0"/>
              <a:t>)</a:t>
            </a:r>
            <a:endParaRPr lang="en-US" altLang="ko-KR" dirty="0"/>
          </a:p>
          <a:p>
            <a:r>
              <a:rPr lang="en-US" altLang="ko-KR" dirty="0" smtClean="0"/>
              <a:t>Solution?</a:t>
            </a:r>
          </a:p>
          <a:p>
            <a:pPr lvl="1"/>
            <a:r>
              <a:rPr lang="en-US" altLang="ko-KR" dirty="0" smtClean="0"/>
              <a:t>Establish L2 tunneling</a:t>
            </a:r>
            <a:r>
              <a:rPr lang="en-US" altLang="ko-KR" dirty="0"/>
              <a:t/>
            </a:r>
            <a:br>
              <a:rPr lang="en-US" altLang="ko-KR" dirty="0"/>
            </a:br>
            <a:r>
              <a:rPr lang="en-US" altLang="ko-KR" dirty="0" smtClean="0"/>
              <a:t>(Can easily achieved by using </a:t>
            </a:r>
            <a:r>
              <a:rPr lang="en-US" altLang="ko-KR" dirty="0" err="1" smtClean="0"/>
              <a:t>ovs</a:t>
            </a:r>
            <a:r>
              <a:rPr lang="en-US" altLang="ko-KR" dirty="0" smtClean="0"/>
              <a:t>.</a:t>
            </a:r>
            <a:br>
              <a:rPr lang="en-US" altLang="ko-KR" dirty="0" smtClean="0"/>
            </a:br>
            <a:r>
              <a:rPr lang="en-US" altLang="ko-KR" dirty="0" smtClean="0"/>
              <a:t>However, </a:t>
            </a:r>
            <a:r>
              <a:rPr lang="en-US" altLang="ko-KR" dirty="0" err="1" smtClean="0"/>
              <a:t>ovs</a:t>
            </a:r>
            <a:r>
              <a:rPr lang="en-US" altLang="ko-KR" dirty="0" smtClean="0"/>
              <a:t> doesn’t support raspberry pi officially.</a:t>
            </a:r>
            <a:br>
              <a:rPr lang="en-US" altLang="ko-KR" dirty="0" smtClean="0"/>
            </a:br>
            <a:r>
              <a:rPr lang="en-US" altLang="ko-KR" dirty="0" smtClean="0"/>
              <a:t>That’s why we are using this option.)</a:t>
            </a:r>
            <a:br>
              <a:rPr lang="en-US" altLang="ko-KR" dirty="0" smtClean="0"/>
            </a:br>
            <a:r>
              <a:rPr lang="en-US" altLang="ko-KR" dirty="0" smtClean="0"/>
              <a:t>Related keyword : GRE, </a:t>
            </a:r>
            <a:r>
              <a:rPr lang="en-US" altLang="ko-KR" dirty="0" err="1" smtClean="0"/>
              <a:t>vlan</a:t>
            </a:r>
            <a:r>
              <a:rPr lang="en-US" altLang="ko-KR" dirty="0" smtClean="0"/>
              <a:t>, </a:t>
            </a:r>
            <a:r>
              <a:rPr lang="en-US" altLang="ko-KR" dirty="0" err="1" smtClean="0"/>
              <a:t>vxlan</a:t>
            </a:r>
            <a:endParaRPr lang="en-US" altLang="ko-KR" dirty="0" smtClean="0"/>
          </a:p>
        </p:txBody>
      </p:sp>
      <p:sp>
        <p:nvSpPr>
          <p:cNvPr id="5" name="제목 1"/>
          <p:cNvSpPr txBox="1">
            <a:spLocks/>
          </p:cNvSpPr>
          <p:nvPr/>
        </p:nvSpPr>
        <p:spPr>
          <a:xfrm>
            <a:off x="0" y="0"/>
            <a:ext cx="7886700" cy="1325563"/>
          </a:xfrm>
          <a:prstGeom prst="rect">
            <a:avLst/>
          </a:prstGeom>
        </p:spPr>
        <p:txBody>
          <a:bodyPr vert="horz" lIns="91440" tIns="45720" rIns="91440" bIns="45720" rtlCol="0" anchor="t">
            <a:normAutofit fontScale="8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6200" dirty="0">
                <a:solidFill>
                  <a:srgbClr val="0070C0"/>
                </a:solidFill>
              </a:rPr>
              <a:t>Docker</a:t>
            </a:r>
            <a:r>
              <a:rPr lang="en-US" altLang="ko-KR" sz="7200" dirty="0">
                <a:solidFill>
                  <a:srgbClr val="0070C0"/>
                </a:solidFill>
              </a:rPr>
              <a:t/>
            </a:r>
            <a:br>
              <a:rPr lang="en-US" altLang="ko-KR" sz="7200" dirty="0">
                <a:solidFill>
                  <a:srgbClr val="0070C0"/>
                </a:solidFill>
              </a:rPr>
            </a:br>
            <a:r>
              <a:rPr lang="en-US" altLang="ko-KR" sz="4700" dirty="0">
                <a:solidFill>
                  <a:srgbClr val="0070C0"/>
                </a:solidFill>
              </a:rPr>
              <a:t>- About [--net host] option</a:t>
            </a:r>
            <a:endParaRPr lang="ko-KR" altLang="en-US" sz="56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49</a:t>
            </a:fld>
            <a:endParaRPr lang="ko-KR" altLang="en-US"/>
          </a:p>
        </p:txBody>
      </p:sp>
    </p:spTree>
    <p:extLst>
      <p:ext uri="{BB962C8B-B14F-4D97-AF65-F5344CB8AC3E}">
        <p14:creationId xmlns:p14="http://schemas.microsoft.com/office/powerpoint/2010/main" val="1486325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ondatastorage.googleapis.com/bradhedlund/blog/what-is-network-virtualization/What_is_Network_Virtualization.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749" y="858737"/>
            <a:ext cx="7258502" cy="4249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50223"/>
            <a:ext cx="5857694" cy="307777"/>
          </a:xfrm>
          <a:prstGeom prst="rect">
            <a:avLst/>
          </a:prstGeom>
          <a:noFill/>
        </p:spPr>
        <p:txBody>
          <a:bodyPr wrap="none" rtlCol="0">
            <a:spAutoFit/>
          </a:bodyPr>
          <a:lstStyle/>
          <a:p>
            <a:r>
              <a:rPr lang="en-US" altLang="ko-KR" sz="1400" dirty="0"/>
              <a:t>http://bradhedlund.com/2013/05/28/what-is-network-virtualization/</a:t>
            </a:r>
            <a:endParaRPr lang="ko-KR" altLang="en-US" sz="1400" dirty="0"/>
          </a:p>
        </p:txBody>
      </p:sp>
      <p:sp>
        <p:nvSpPr>
          <p:cNvPr id="5" name="직사각형 4"/>
          <p:cNvSpPr/>
          <p:nvPr/>
        </p:nvSpPr>
        <p:spPr>
          <a:xfrm>
            <a:off x="0" y="5167967"/>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Virtualization is the basic act of </a:t>
            </a:r>
            <a:r>
              <a:rPr lang="en-US" altLang="ko-KR" b="1" dirty="0"/>
              <a:t>decoupling</a:t>
            </a:r>
            <a:r>
              <a:rPr lang="en-US" altLang="ko-KR" dirty="0"/>
              <a:t> an infrastructure service </a:t>
            </a:r>
            <a:r>
              <a:rPr lang="en-US" altLang="ko-KR" dirty="0" smtClean="0"/>
              <a:t>from </a:t>
            </a:r>
            <a:r>
              <a:rPr lang="en-US" altLang="ko-KR" dirty="0"/>
              <a:t>the physical assets on which that service </a:t>
            </a:r>
            <a:r>
              <a:rPr lang="en-US" altLang="ko-KR" dirty="0" smtClean="0"/>
              <a:t>operates. With </a:t>
            </a:r>
            <a:r>
              <a:rPr lang="en-US" altLang="ko-KR" dirty="0"/>
              <a:t>the virtual network fully decoupled, the physical network configuration is simplified to provide packet forwarding service from one hypervisor to the next</a:t>
            </a:r>
            <a:endParaRPr lang="ko-KR" altLang="en-US" dirty="0"/>
          </a:p>
        </p:txBody>
      </p:sp>
      <p:sp>
        <p:nvSpPr>
          <p:cNvPr id="9"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Virtualization: Basic Concept</a:t>
            </a:r>
            <a:endParaRPr lang="ko-KR" altLang="en-US" sz="40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5</a:t>
            </a:fld>
            <a:endParaRPr lang="ko-KR" altLang="en-US"/>
          </a:p>
        </p:txBody>
      </p:sp>
    </p:spTree>
    <p:extLst>
      <p:ext uri="{BB962C8B-B14F-4D97-AF65-F5344CB8AC3E}">
        <p14:creationId xmlns:p14="http://schemas.microsoft.com/office/powerpoint/2010/main" val="1160271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0"/>
            <a:ext cx="7886700" cy="1325563"/>
          </a:xfrm>
          <a:prstGeom prst="rect">
            <a:avLst/>
          </a:prstGeom>
        </p:spPr>
        <p:txBody>
          <a:bodyPr vert="horz" lIns="91440" tIns="45720" rIns="91440" bIns="45720" rtlCol="0" anchor="t">
            <a:normAutofit fontScale="2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1600" dirty="0">
                <a:solidFill>
                  <a:srgbClr val="FF0000"/>
                </a:solidFill>
              </a:rPr>
              <a:t>Docker</a:t>
            </a:r>
            <a:r>
              <a:rPr lang="en-US" altLang="ko-KR" sz="19200" dirty="0">
                <a:solidFill>
                  <a:srgbClr val="FF0000"/>
                </a:solidFill>
              </a:rPr>
              <a:t/>
            </a:r>
            <a:br>
              <a:rPr lang="en-US" altLang="ko-KR" sz="19200" dirty="0">
                <a:solidFill>
                  <a:srgbClr val="FF0000"/>
                </a:solidFill>
              </a:rPr>
            </a:br>
            <a:r>
              <a:rPr lang="en-US" altLang="ko-KR" sz="12800" dirty="0">
                <a:solidFill>
                  <a:srgbClr val="FF0000"/>
                </a:solidFill>
              </a:rPr>
              <a:t>- Connect docker container to ovs bridge</a:t>
            </a:r>
            <a:endParaRPr lang="ko-KR" altLang="en-US" sz="8000" dirty="0">
              <a:solidFill>
                <a:srgbClr val="FF0000"/>
              </a:solidFill>
            </a:endParaRPr>
          </a:p>
        </p:txBody>
      </p:sp>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16475" y="2653386"/>
            <a:ext cx="9111049" cy="295465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cd </a:t>
            </a:r>
            <a:r>
              <a:rPr lang="ko-KR" altLang="en-US" dirty="0">
                <a:latin typeface="Times New Roman" panose="02020603050405020304" pitchFamily="18" charset="0"/>
                <a:cs typeface="Times New Roman" panose="02020603050405020304" pitchFamily="18" charset="0"/>
              </a:rPr>
              <a:t>/usr/bin</a:t>
            </a: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wget </a:t>
            </a:r>
            <a:r>
              <a:rPr lang="ko-KR" altLang="en-US" dirty="0">
                <a:latin typeface="Times New Roman" panose="02020603050405020304" pitchFamily="18" charset="0"/>
                <a:cs typeface="Times New Roman" panose="02020603050405020304" pitchFamily="18" charset="0"/>
              </a:rPr>
              <a:t>https://raw.githubusercontent.com/openvswitch/ovs/master/utilities/ovs-docker</a:t>
            </a:r>
          </a:p>
          <a:p>
            <a:r>
              <a:rPr lang="en-US" altLang="ko-KR"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chmod a+rwx ovs-docker</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sz="1400" dirty="0" smtClean="0">
                <a:latin typeface="Times New Roman" panose="02020603050405020304" pitchFamily="18" charset="0"/>
                <a:cs typeface="Times New Roman" panose="02020603050405020304" pitchFamily="18" charset="0"/>
              </a:rPr>
              <a:t>$sudo </a:t>
            </a:r>
            <a:r>
              <a:rPr lang="en-US" altLang="ko-KR" sz="1400" dirty="0">
                <a:latin typeface="Times New Roman" panose="02020603050405020304" pitchFamily="18" charset="0"/>
                <a:cs typeface="Times New Roman" panose="02020603050405020304" pitchFamily="18" charset="0"/>
              </a:rPr>
              <a:t>ovs-docker add-port </a:t>
            </a:r>
            <a:r>
              <a:rPr lang="en-US" altLang="ko-KR" sz="1400" dirty="0" smtClean="0">
                <a:latin typeface="Times New Roman" panose="02020603050405020304" pitchFamily="18" charset="0"/>
                <a:cs typeface="Times New Roman" panose="02020603050405020304" pitchFamily="18" charset="0"/>
              </a:rPr>
              <a:t>br0 </a:t>
            </a:r>
            <a:r>
              <a:rPr lang="en-US" altLang="ko-KR" sz="1400" dirty="0">
                <a:latin typeface="Times New Roman" panose="02020603050405020304" pitchFamily="18" charset="0"/>
                <a:cs typeface="Times New Roman" panose="02020603050405020304" pitchFamily="18" charset="0"/>
              </a:rPr>
              <a:t>eth0 </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containerName</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--ipaddress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400" dirty="0" smtClean="0">
                <a:solidFill>
                  <a:srgbClr val="FF0000"/>
                </a:solidFill>
                <a:latin typeface="Times New Roman" panose="02020603050405020304" pitchFamily="18" charset="0"/>
                <a:cs typeface="Times New Roman" panose="02020603050405020304" pitchFamily="18" charset="0"/>
              </a:rPr>
              <a:t>/24]</a:t>
            </a:r>
            <a:r>
              <a:rPr lang="en-US" altLang="ko-KR" sz="1400" dirty="0" smtClean="0">
                <a:latin typeface="Times New Roman" panose="02020603050405020304" pitchFamily="18" charset="0"/>
                <a:cs typeface="Times New Roman" panose="02020603050405020304" pitchFamily="18" charset="0"/>
              </a:rPr>
              <a:t> --gateway=</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Gateway_address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p>
          <a:p>
            <a:endParaRPr lang="en-US" altLang="ko-KR" sz="1400" dirty="0">
              <a:solidFill>
                <a:srgbClr val="FF0000"/>
              </a:solidFill>
              <a:latin typeface="Times New Roman" panose="02020603050405020304" pitchFamily="18" charset="0"/>
              <a:cs typeface="Times New Roman" panose="02020603050405020304" pitchFamily="18" charset="0"/>
            </a:endParaRPr>
          </a:p>
          <a:p>
            <a:endParaRPr lang="en-US" altLang="ko-KR" sz="1400" dirty="0" smtClean="0">
              <a:solidFill>
                <a:srgbClr val="FF0000"/>
              </a:solidFill>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docker attach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update</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net-tools</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a:t>
            </a:r>
            <a:r>
              <a:rPr lang="en-US" altLang="ko-KR" dirty="0" err="1" smtClean="0">
                <a:latin typeface="Times New Roman" panose="02020603050405020304" pitchFamily="18" charset="0"/>
                <a:cs typeface="Times New Roman" panose="02020603050405020304" pitchFamily="18" charset="0"/>
              </a:rPr>
              <a:t>iputils</a:t>
            </a:r>
            <a:r>
              <a:rPr lang="en-US" altLang="ko-KR" dirty="0" smtClean="0">
                <a:latin typeface="Times New Roman" panose="02020603050405020304" pitchFamily="18" charset="0"/>
                <a:cs typeface="Times New Roman" panose="02020603050405020304" pitchFamily="18" charset="0"/>
              </a:rPr>
              <a:t>-ping</a:t>
            </a:r>
          </a:p>
        </p:txBody>
      </p:sp>
      <p:sp>
        <p:nvSpPr>
          <p:cNvPr id="3" name="직사각형 2"/>
          <p:cNvSpPr/>
          <p:nvPr/>
        </p:nvSpPr>
        <p:spPr>
          <a:xfrm>
            <a:off x="0" y="2284054"/>
            <a:ext cx="8186536" cy="369332"/>
          </a:xfrm>
          <a:prstGeom prst="rect">
            <a:avLst/>
          </a:prstGeom>
        </p:spPr>
        <p:txBody>
          <a:bodyPr wrap="none">
            <a:spAutoFit/>
          </a:bodyPr>
          <a:lstStyle/>
          <a:p>
            <a:r>
              <a:rPr lang="en-US" altLang="ko-KR" dirty="0"/>
              <a:t>Install ovs-docker utility in host machine. (Not in inside of Docker container.)</a:t>
            </a: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50</a:t>
            </a:fld>
            <a:endParaRPr lang="ko-KR" altLang="en-US"/>
          </a:p>
        </p:txBody>
      </p:sp>
    </p:spTree>
    <p:extLst>
      <p:ext uri="{BB962C8B-B14F-4D97-AF65-F5344CB8AC3E}">
        <p14:creationId xmlns:p14="http://schemas.microsoft.com/office/powerpoint/2010/main" val="2824677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2926325"/>
            <a:ext cx="9111049" cy="141577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smtClean="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docker start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del-port </a:t>
            </a:r>
            <a:r>
              <a:rPr lang="en-US" altLang="ko-KR" sz="1600" dirty="0">
                <a:latin typeface="Times New Roman" panose="02020603050405020304" pitchFamily="18" charset="0"/>
                <a:cs typeface="Times New Roman" panose="02020603050405020304" pitchFamily="18" charset="0"/>
              </a:rPr>
              <a:t>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a:t>
            </a:r>
            <a:r>
              <a:rPr lang="en-US" altLang="ko-KR" sz="1600" dirty="0">
                <a:latin typeface="Times New Roman" panose="02020603050405020304" pitchFamily="18" charset="0"/>
                <a:cs typeface="Times New Roman" panose="02020603050405020304" pitchFamily="18" charset="0"/>
              </a:rPr>
              <a:t>add-port 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--ipaddress</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600" dirty="0" smtClean="0">
                <a:solidFill>
                  <a:srgbClr val="FF0000"/>
                </a:solidFill>
                <a:latin typeface="Times New Roman" panose="02020603050405020304" pitchFamily="18" charset="0"/>
                <a:cs typeface="Times New Roman" panose="02020603050405020304" pitchFamily="18" charset="0"/>
              </a:rPr>
              <a:t>/24]</a:t>
            </a:r>
            <a:r>
              <a:rPr lang="en-US" altLang="ko-KR" sz="1600" dirty="0" smtClean="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--gateway=</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Gateway_address</a:t>
            </a:r>
            <a:r>
              <a:rPr lang="en-US" altLang="ko-KR" sz="1600" dirty="0" smtClean="0">
                <a:solidFill>
                  <a:srgbClr val="FF0000"/>
                </a:solidFill>
                <a:latin typeface="Times New Roman" panose="02020603050405020304" pitchFamily="18" charset="0"/>
                <a:cs typeface="Times New Roman" panose="02020603050405020304" pitchFamily="18" charset="0"/>
              </a:rPr>
              <a:t>]</a:t>
            </a:r>
            <a:endParaRPr lang="en-US" altLang="ko-KR" sz="1600" dirty="0">
              <a:solidFill>
                <a:srgbClr val="FF0000"/>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1" y="2556993"/>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sp>
        <p:nvSpPr>
          <p:cNvPr id="7" name="TextBox 6"/>
          <p:cNvSpPr txBox="1"/>
          <p:nvPr/>
        </p:nvSpPr>
        <p:spPr>
          <a:xfrm>
            <a:off x="-16476" y="4413626"/>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network configuration of Docker container is initialized </a:t>
            </a:r>
          </a:p>
          <a:p>
            <a:pPr algn="ctr"/>
            <a:r>
              <a:rPr lang="en-US" altLang="ko-KR" sz="2400" dirty="0"/>
              <a:t>by executing commands in </a:t>
            </a:r>
            <a:r>
              <a:rPr lang="en-US" altLang="ko-KR" sz="2400" dirty="0">
                <a:solidFill>
                  <a:srgbClr val="FF0000"/>
                </a:solidFill>
              </a:rPr>
              <a:t>rc.local</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51</a:t>
            </a:fld>
            <a:endParaRPr lang="ko-KR" altLang="en-US"/>
          </a:p>
        </p:txBody>
      </p:sp>
    </p:spTree>
    <p:extLst>
      <p:ext uri="{BB962C8B-B14F-4D97-AF65-F5344CB8AC3E}">
        <p14:creationId xmlns:p14="http://schemas.microsoft.com/office/powerpoint/2010/main" val="4555288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691" y="1598054"/>
            <a:ext cx="7666618" cy="3925577"/>
          </a:xfrm>
          <a:prstGeom prst="rect">
            <a:avLst/>
          </a:prstGeom>
        </p:spPr>
      </p:pic>
      <p:grpSp>
        <p:nvGrpSpPr>
          <p:cNvPr id="14" name="그룹 13"/>
          <p:cNvGrpSpPr>
            <a:grpSpLocks noChangeAspect="1"/>
          </p:cNvGrpSpPr>
          <p:nvPr/>
        </p:nvGrpSpPr>
        <p:grpSpPr>
          <a:xfrm>
            <a:off x="7345349" y="5635493"/>
            <a:ext cx="1082701" cy="1039943"/>
            <a:chOff x="5182528" y="3476698"/>
            <a:chExt cx="3520330" cy="3381302"/>
          </a:xfrm>
        </p:grpSpPr>
        <p:pic>
          <p:nvPicPr>
            <p:cNvPr id="7" name="Picture 4" descr="C:\Users\sunny\Desktop\제목 없음.png"/>
            <p:cNvPicPr>
              <a:picLocks noChangeAspect="1" noChangeArrowheads="1"/>
            </p:cNvPicPr>
            <p:nvPr/>
          </p:nvPicPr>
          <p:blipFill rotWithShape="1">
            <a:blip r:embed="rId3"/>
            <a:srcRect/>
            <a:stretch>
              <a:fillRect/>
            </a:stretch>
          </p:blipFill>
          <p:spPr>
            <a:xfrm>
              <a:off x="5182528" y="3476698"/>
              <a:ext cx="3520330" cy="3381302"/>
            </a:xfrm>
            <a:prstGeom prst="rect">
              <a:avLst/>
            </a:prstGeom>
            <a:noFill/>
          </p:spPr>
        </p:pic>
        <p:pic>
          <p:nvPicPr>
            <p:cNvPr id="8" name="그림 1204"/>
            <p:cNvPicPr>
              <a:picLocks noChangeAspect="1"/>
            </p:cNvPicPr>
            <p:nvPr/>
          </p:nvPicPr>
          <p:blipFill rotWithShape="1">
            <a:blip r:embed="rId4">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9"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10" name="직선 연결선 9"/>
            <p:cNvCxnSpPr>
              <a:stCxn id="9" idx="2"/>
              <a:endCxn id="8"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정육면체 10"/>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12" name="Picture 6" descr="http://blog.docker.com/wp-content/uploads/2013/08/KuDr42X_ITXghJhSInDZekNEF0jLt3NeVxtRye3tqc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13" name="직선 연결선 12"/>
            <p:cNvCxnSpPr>
              <a:stCxn id="11" idx="5"/>
              <a:endCxn id="8"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순서도: 처리 14"/>
          <p:cNvSpPr/>
          <p:nvPr/>
        </p:nvSpPr>
        <p:spPr>
          <a:xfrm>
            <a:off x="3095251" y="2648566"/>
            <a:ext cx="308564" cy="9309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0070C0"/>
                </a:solidFill>
              </a:rPr>
              <a:t>Docker</a:t>
            </a:r>
            <a:r>
              <a:rPr lang="en-US" altLang="ko-KR" sz="8000" dirty="0">
                <a:solidFill>
                  <a:srgbClr val="0070C0"/>
                </a:solidFill>
              </a:rPr>
              <a:t/>
            </a:r>
            <a:br>
              <a:rPr lang="en-US" altLang="ko-KR" sz="8000" dirty="0">
                <a:solidFill>
                  <a:srgbClr val="0070C0"/>
                </a:solidFill>
              </a:rPr>
            </a:br>
            <a:r>
              <a:rPr lang="en-US" altLang="ko-KR" sz="4300" dirty="0">
                <a:solidFill>
                  <a:srgbClr val="0070C0"/>
                </a:solidFill>
              </a:rPr>
              <a:t>- Check connectivity</a:t>
            </a:r>
            <a:endParaRPr lang="ko-KR" altLang="en-US" sz="64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52</a:t>
            </a:fld>
            <a:endParaRPr lang="ko-KR" altLang="en-US"/>
          </a:p>
        </p:txBody>
      </p:sp>
    </p:spTree>
    <p:extLst>
      <p:ext uri="{BB962C8B-B14F-4D97-AF65-F5344CB8AC3E}">
        <p14:creationId xmlns:p14="http://schemas.microsoft.com/office/powerpoint/2010/main" val="21808823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709" y="1456978"/>
            <a:ext cx="6518582" cy="4061222"/>
          </a:xfrm>
          <a:prstGeom prst="rect">
            <a:avLst/>
          </a:prstGeom>
        </p:spPr>
      </p:pic>
      <p:sp>
        <p:nvSpPr>
          <p:cNvPr id="5" name="TextBox 4"/>
          <p:cNvSpPr txBox="1"/>
          <p:nvPr/>
        </p:nvSpPr>
        <p:spPr>
          <a:xfrm>
            <a:off x="5686614" y="5556685"/>
            <a:ext cx="1283869" cy="338554"/>
          </a:xfrm>
          <a:prstGeom prst="rect">
            <a:avLst/>
          </a:prstGeom>
          <a:noFill/>
        </p:spPr>
        <p:txBody>
          <a:bodyPr wrap="square" rtlCol="0">
            <a:spAutoFit/>
          </a:bodyPr>
          <a:lstStyle/>
          <a:p>
            <a:r>
              <a:rPr lang="en-US" altLang="ko-KR" sz="1600" dirty="0"/>
              <a:t>KVM VM</a:t>
            </a:r>
            <a:endParaRPr lang="ko-KR" altLang="en-US" sz="1600" dirty="0"/>
          </a:p>
        </p:txBody>
      </p:sp>
      <p:sp>
        <p:nvSpPr>
          <p:cNvPr id="15" name="TextBox 14"/>
          <p:cNvSpPr txBox="1"/>
          <p:nvPr/>
        </p:nvSpPr>
        <p:spPr>
          <a:xfrm>
            <a:off x="2098345" y="5556685"/>
            <a:ext cx="1842735" cy="584775"/>
          </a:xfrm>
          <a:prstGeom prst="rect">
            <a:avLst/>
          </a:prstGeom>
          <a:noFill/>
        </p:spPr>
        <p:txBody>
          <a:bodyPr wrap="square" rtlCol="0">
            <a:spAutoFit/>
          </a:bodyPr>
          <a:lstStyle/>
          <a:p>
            <a:r>
              <a:rPr lang="en-US" altLang="ko-KR" sz="1600" dirty="0"/>
              <a:t>Docker container</a:t>
            </a:r>
            <a:endParaRPr lang="ko-KR" altLang="en-US" sz="1600" dirty="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400" dirty="0">
                <a:solidFill>
                  <a:srgbClr val="0070C0"/>
                </a:solidFill>
              </a:rPr>
              <a:t>Docker connect with KVM</a:t>
            </a:r>
            <a:br>
              <a:rPr lang="en-US" altLang="ko-KR" sz="5400" dirty="0">
                <a:solidFill>
                  <a:srgbClr val="0070C0"/>
                </a:solidFill>
              </a:rPr>
            </a:br>
            <a:r>
              <a:rPr lang="en-US" altLang="ko-KR" sz="4400" dirty="0">
                <a:solidFill>
                  <a:srgbClr val="0070C0"/>
                </a:solidFill>
              </a:rPr>
              <a:t>- Check connectivity</a:t>
            </a:r>
            <a:endParaRPr lang="ko-KR" altLang="en-US" sz="5400" dirty="0">
              <a:solidFill>
                <a:srgbClr val="0070C0"/>
              </a:solidFill>
            </a:endParaRPr>
          </a:p>
        </p:txBody>
      </p:sp>
      <p:grpSp>
        <p:nvGrpSpPr>
          <p:cNvPr id="18" name="그룹 17"/>
          <p:cNvGrpSpPr>
            <a:grpSpLocks noChangeAspect="1"/>
          </p:cNvGrpSpPr>
          <p:nvPr/>
        </p:nvGrpSpPr>
        <p:grpSpPr>
          <a:xfrm>
            <a:off x="7345349" y="5635493"/>
            <a:ext cx="1082701" cy="1039943"/>
            <a:chOff x="5182528" y="3476698"/>
            <a:chExt cx="3520330" cy="3381302"/>
          </a:xfrm>
        </p:grpSpPr>
        <p:pic>
          <p:nvPicPr>
            <p:cNvPr id="19" name="Picture 4" descr="C:\Users\sunny\Desktop\제목 없음.png"/>
            <p:cNvPicPr>
              <a:picLocks noChangeAspect="1" noChangeArrowheads="1"/>
            </p:cNvPicPr>
            <p:nvPr/>
          </p:nvPicPr>
          <p:blipFill rotWithShape="1">
            <a:blip r:embed="rId3"/>
            <a:srcRect/>
            <a:stretch>
              <a:fillRect/>
            </a:stretch>
          </p:blipFill>
          <p:spPr>
            <a:xfrm>
              <a:off x="5182528" y="3476698"/>
              <a:ext cx="3520330" cy="3381302"/>
            </a:xfrm>
            <a:prstGeom prst="rect">
              <a:avLst/>
            </a:prstGeom>
            <a:noFill/>
          </p:spPr>
        </p:pic>
        <p:pic>
          <p:nvPicPr>
            <p:cNvPr id="20" name="그림 1204"/>
            <p:cNvPicPr>
              <a:picLocks noChangeAspect="1"/>
            </p:cNvPicPr>
            <p:nvPr/>
          </p:nvPicPr>
          <p:blipFill rotWithShape="1">
            <a:blip r:embed="rId4">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21"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22" name="직선 연결선 21"/>
            <p:cNvCxnSpPr>
              <a:stCxn id="21" idx="2"/>
              <a:endCxn id="20"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정육면체 22"/>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24" name="Picture 6" descr="http://blog.docker.com/wp-content/uploads/2013/08/KuDr42X_ITXghJhSInDZekNEF0jLt3NeVxtRye3tqc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25" name="직선 연결선 24"/>
            <p:cNvCxnSpPr>
              <a:stCxn id="23" idx="5"/>
              <a:endCxn id="20"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2A77177F-D4BC-47C1-ABEC-AF5DF9643428}" type="slidenum">
              <a:rPr lang="ko-KR" altLang="en-US" smtClean="0"/>
              <a:t>53</a:t>
            </a:fld>
            <a:endParaRPr lang="ko-KR" altLang="en-US"/>
          </a:p>
        </p:txBody>
      </p:sp>
    </p:spTree>
    <p:extLst>
      <p:ext uri="{BB962C8B-B14F-4D97-AF65-F5344CB8AC3E}">
        <p14:creationId xmlns:p14="http://schemas.microsoft.com/office/powerpoint/2010/main" val="3977572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54</a:t>
            </a:fld>
            <a:endParaRPr lang="ko-KR" altLang="en-US"/>
          </a:p>
        </p:txBody>
      </p:sp>
    </p:spTree>
    <p:extLst>
      <p:ext uri="{BB962C8B-B14F-4D97-AF65-F5344CB8AC3E}">
        <p14:creationId xmlns:p14="http://schemas.microsoft.com/office/powerpoint/2010/main" val="4113168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796287" y="2669059"/>
            <a:ext cx="6347713" cy="1320800"/>
          </a:xfrm>
        </p:spPr>
        <p:txBody>
          <a:bodyPr>
            <a:normAutofit/>
          </a:bodyPr>
          <a:lstStyle/>
          <a:p>
            <a:r>
              <a:rPr lang="en-US" altLang="ko-KR" sz="6600" dirty="0" smtClean="0"/>
              <a:t>Appendix</a:t>
            </a:r>
            <a:endParaRPr lang="ko-KR" altLang="en-US" sz="6600" dirty="0"/>
          </a:p>
        </p:txBody>
      </p:sp>
      <p:sp>
        <p:nvSpPr>
          <p:cNvPr id="5" name="슬라이드 번호 개체 틀 1"/>
          <p:cNvSpPr>
            <a:spLocks noGrp="1"/>
          </p:cNvSpPr>
          <p:nvPr>
            <p:ph type="sldNum" sz="quarter" idx="12"/>
          </p:nvPr>
        </p:nvSpPr>
        <p:spPr>
          <a:xfrm>
            <a:off x="8638823" y="6492874"/>
            <a:ext cx="512638" cy="365125"/>
          </a:xfrm>
        </p:spPr>
        <p:txBody>
          <a:bodyPr/>
          <a:lstStyle/>
          <a:p>
            <a:r>
              <a:rPr lang="en-US" altLang="ko-KR" dirty="0" smtClean="0"/>
              <a:t>55</a:t>
            </a:r>
            <a:endParaRPr lang="ko-KR" altLang="en-US" dirty="0"/>
          </a:p>
        </p:txBody>
      </p:sp>
    </p:spTree>
    <p:extLst>
      <p:ext uri="{BB962C8B-B14F-4D97-AF65-F5344CB8AC3E}">
        <p14:creationId xmlns:p14="http://schemas.microsoft.com/office/powerpoint/2010/main" val="34622580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이등변 삼각형 4"/>
          <p:cNvSpPr/>
          <p:nvPr/>
        </p:nvSpPr>
        <p:spPr>
          <a:xfrm flipV="1">
            <a:off x="2768443" y="3817459"/>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649" y="5682986"/>
            <a:ext cx="1554381" cy="653621"/>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95" y="2045826"/>
            <a:ext cx="1532335" cy="1532335"/>
          </a:xfrm>
          <a:prstGeom prst="rect">
            <a:avLst/>
          </a:prstGeom>
        </p:spPr>
      </p:pic>
      <p:pic>
        <p:nvPicPr>
          <p:cNvPr id="8" name="Picture 4" descr="C:\Users\sunny\Desktop\제목 없음.png"/>
          <p:cNvPicPr>
            <a:picLocks noChangeAspect="1" noChangeArrowheads="1"/>
          </p:cNvPicPr>
          <p:nvPr/>
        </p:nvPicPr>
        <p:blipFill rotWithShape="1">
          <a:blip r:embed="rId4"/>
          <a:srcRect/>
          <a:stretch>
            <a:fillRect/>
          </a:stretch>
        </p:blipFill>
        <p:spPr>
          <a:xfrm>
            <a:off x="2714905" y="1250620"/>
            <a:ext cx="3520330" cy="3381302"/>
          </a:xfrm>
          <a:prstGeom prst="rect">
            <a:avLst/>
          </a:prstGeom>
          <a:noFill/>
        </p:spPr>
      </p:pic>
      <p:sp>
        <p:nvSpPr>
          <p:cNvPr id="9" name="직사각형 8"/>
          <p:cNvSpPr/>
          <p:nvPr/>
        </p:nvSpPr>
        <p:spPr>
          <a:xfrm>
            <a:off x="607250" y="631341"/>
            <a:ext cx="3323346" cy="646331"/>
          </a:xfrm>
          <a:prstGeom prst="rect">
            <a:avLst/>
          </a:prstGeom>
        </p:spPr>
        <p:txBody>
          <a:bodyPr wrap="none">
            <a:spAutoFit/>
          </a:bodyPr>
          <a:lstStyle/>
          <a:p>
            <a:r>
              <a:rPr lang="en-US" altLang="ko-KR" sz="3600" dirty="0">
                <a:solidFill>
                  <a:srgbClr val="0070C0"/>
                </a:solidFill>
              </a:rPr>
              <a:t>NUC OS Setting</a:t>
            </a:r>
            <a:endParaRPr lang="ko-KR" altLang="en-US" sz="3600" dirty="0">
              <a:solidFill>
                <a:srgbClr val="0070C0"/>
              </a:solidFill>
            </a:endParaRPr>
          </a:p>
        </p:txBody>
      </p:sp>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56</a:t>
            </a:r>
            <a:endParaRPr lang="ko-KR" altLang="en-US" dirty="0"/>
          </a:p>
        </p:txBody>
      </p:sp>
    </p:spTree>
    <p:extLst>
      <p:ext uri="{BB962C8B-B14F-4D97-AF65-F5344CB8AC3E}">
        <p14:creationId xmlns:p14="http://schemas.microsoft.com/office/powerpoint/2010/main" val="1607341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t>BIOS Setting (</a:t>
            </a:r>
            <a:r>
              <a:rPr lang="en-US" altLang="ko-KR" dirty="0" smtClean="0">
                <a:solidFill>
                  <a:srgbClr val="FF0000"/>
                </a:solidFill>
              </a:rPr>
              <a:t>64bit OS </a:t>
            </a:r>
            <a:r>
              <a:rPr lang="ko-KR" altLang="en-US" dirty="0" err="1" smtClean="0">
                <a:solidFill>
                  <a:srgbClr val="FF0000"/>
                </a:solidFill>
              </a:rPr>
              <a:t>설치시</a:t>
            </a:r>
            <a:r>
              <a:rPr lang="ko-KR" altLang="en-US" dirty="0" smtClean="0">
                <a:solidFill>
                  <a:srgbClr val="FF0000"/>
                </a:solidFill>
              </a:rPr>
              <a:t> 필요</a:t>
            </a:r>
            <a:r>
              <a:rPr lang="en-US" altLang="ko-KR" dirty="0" smtClean="0"/>
              <a:t>) </a:t>
            </a:r>
          </a:p>
          <a:p>
            <a:pPr lvl="1"/>
            <a:r>
              <a:rPr lang="en-US" altLang="ko-KR" dirty="0" smtClean="0"/>
              <a:t>Booting</a:t>
            </a:r>
            <a:r>
              <a:rPr lang="ko-KR" altLang="en-US" dirty="0"/>
              <a:t> </a:t>
            </a:r>
            <a:r>
              <a:rPr lang="ko-KR" altLang="en-US" dirty="0" smtClean="0"/>
              <a:t>후 </a:t>
            </a:r>
            <a:r>
              <a:rPr lang="en-US" altLang="ko-KR" dirty="0" smtClean="0"/>
              <a:t>F2</a:t>
            </a:r>
            <a:r>
              <a:rPr lang="ko-KR" altLang="en-US" dirty="0"/>
              <a:t> </a:t>
            </a:r>
            <a:r>
              <a:rPr lang="ko-KR" altLang="en-US" dirty="0" smtClean="0"/>
              <a:t>버튼을 통해 </a:t>
            </a:r>
            <a:r>
              <a:rPr lang="en-US" altLang="ko-KR" dirty="0" smtClean="0"/>
              <a:t>BIOS Setting </a:t>
            </a:r>
            <a:r>
              <a:rPr lang="ko-KR" altLang="en-US" dirty="0" smtClean="0"/>
              <a:t>화면으로 접속</a:t>
            </a:r>
            <a:endParaRPr lang="en-US" altLang="ko-KR" dirty="0" smtClean="0"/>
          </a:p>
          <a:p>
            <a:pPr lvl="1"/>
            <a:r>
              <a:rPr lang="en-US" altLang="ko-KR" dirty="0" smtClean="0"/>
              <a:t>UEFI boot </a:t>
            </a:r>
            <a:r>
              <a:rPr lang="ko-KR" altLang="en-US" dirty="0" smtClean="0"/>
              <a:t>체크 해제</a:t>
            </a:r>
            <a:r>
              <a:rPr lang="en-US" altLang="ko-KR" dirty="0" smtClean="0"/>
              <a:t>, (Legacy </a:t>
            </a:r>
            <a:r>
              <a:rPr lang="ko-KR" altLang="en-US" dirty="0" smtClean="0"/>
              <a:t>방식으로 부팅</a:t>
            </a:r>
            <a:r>
              <a:rPr lang="en-US" altLang="ko-KR" dirty="0" smtClean="0"/>
              <a:t>)</a:t>
            </a:r>
          </a:p>
        </p:txBody>
      </p:sp>
      <p:pic>
        <p:nvPicPr>
          <p:cNvPr id="21" name="그림 20"/>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45160" y="2830843"/>
            <a:ext cx="6796645" cy="3896743"/>
          </a:xfrm>
          <a:prstGeom prst="rect">
            <a:avLst/>
          </a:prstGeom>
        </p:spPr>
      </p:pic>
      <p:sp>
        <p:nvSpPr>
          <p:cNvPr id="23" name="직사각형 22"/>
          <p:cNvSpPr/>
          <p:nvPr/>
        </p:nvSpPr>
        <p:spPr>
          <a:xfrm>
            <a:off x="1256379" y="4129508"/>
            <a:ext cx="1873999" cy="21853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1"/>
          <p:cNvSpPr>
            <a:spLocks noGrp="1"/>
          </p:cNvSpPr>
          <p:nvPr>
            <p:ph type="sldNum" sz="quarter" idx="12"/>
          </p:nvPr>
        </p:nvSpPr>
        <p:spPr>
          <a:xfrm>
            <a:off x="8638823" y="6492874"/>
            <a:ext cx="512638" cy="365125"/>
          </a:xfrm>
        </p:spPr>
        <p:txBody>
          <a:bodyPr/>
          <a:lstStyle/>
          <a:p>
            <a:r>
              <a:rPr lang="en-US" altLang="ko-KR" dirty="0" smtClean="0"/>
              <a:t>57</a:t>
            </a:r>
            <a:endParaRPr lang="ko-KR" altLang="en-US" dirty="0"/>
          </a:p>
        </p:txBody>
      </p:sp>
    </p:spTree>
    <p:extLst>
      <p:ext uri="{BB962C8B-B14F-4D97-AF65-F5344CB8AC3E}">
        <p14:creationId xmlns:p14="http://schemas.microsoft.com/office/powerpoint/2010/main" val="3153193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5" name="내용 개체 틀 2"/>
          <p:cNvSpPr>
            <a:spLocks noGrp="1"/>
          </p:cNvSpPr>
          <p:nvPr>
            <p:ph idx="1"/>
          </p:nvPr>
        </p:nvSpPr>
        <p:spPr>
          <a:xfrm>
            <a:off x="437376" y="1581102"/>
            <a:ext cx="7927545" cy="3188606"/>
          </a:xfrm>
        </p:spPr>
        <p:txBody>
          <a:bodyPr>
            <a:normAutofit/>
          </a:bodyPr>
          <a:lstStyle/>
          <a:p>
            <a:r>
              <a:rPr lang="en-US" altLang="ko-KR" dirty="0" smtClean="0"/>
              <a:t>OS : Ubuntu Desktop 14.04.4 LTS(</a:t>
            </a:r>
            <a:r>
              <a:rPr lang="en-US" altLang="ko-KR" dirty="0" smtClean="0">
                <a:solidFill>
                  <a:srgbClr val="FF0000"/>
                </a:solidFill>
              </a:rPr>
              <a:t>64bit</a:t>
            </a:r>
            <a:r>
              <a:rPr lang="en-US" altLang="ko-KR" dirty="0" smtClean="0"/>
              <a:t>)</a:t>
            </a:r>
          </a:p>
          <a:p>
            <a:pPr lvl="1"/>
            <a:r>
              <a:rPr lang="en-US" altLang="ko-KR" dirty="0" smtClean="0"/>
              <a:t>Download Site : </a:t>
            </a:r>
            <a:r>
              <a:rPr lang="en-US" altLang="ko-KR" u="sng" dirty="0" smtClean="0">
                <a:solidFill>
                  <a:srgbClr val="92D050"/>
                </a:solidFill>
                <a:hlinkClick r:id="rId3"/>
              </a:rPr>
              <a:t>http://www.ubuntu.com/download/desktop</a:t>
            </a:r>
            <a:endParaRPr lang="en-US" altLang="ko-KR" dirty="0" smtClean="0"/>
          </a:p>
          <a:p>
            <a:pPr lvl="1"/>
            <a:endParaRPr lang="en-US" altLang="ko-KR" dirty="0"/>
          </a:p>
          <a:p>
            <a:pPr marL="457200" lvl="1" indent="0">
              <a:buNone/>
            </a:pPr>
            <a:endParaRPr lang="en-US" altLang="ko-KR" dirty="0" smtClean="0"/>
          </a:p>
          <a:p>
            <a:pPr lvl="1"/>
            <a:endParaRPr lang="en-US" altLang="ko-KR" dirty="0" smtClean="0"/>
          </a:p>
          <a:p>
            <a:pPr lvl="1"/>
            <a:endParaRPr lang="en-US" altLang="ko-KR" dirty="0"/>
          </a:p>
          <a:p>
            <a:pPr lvl="2"/>
            <a:r>
              <a:rPr lang="en-US" altLang="ko-KR" dirty="0" smtClean="0"/>
              <a:t>OS </a:t>
            </a:r>
            <a:r>
              <a:rPr lang="ko-KR" altLang="en-US" dirty="0" smtClean="0"/>
              <a:t>설치를 위해 </a:t>
            </a:r>
            <a:r>
              <a:rPr lang="en-US" altLang="ko-KR" dirty="0" smtClean="0"/>
              <a:t>download </a:t>
            </a:r>
            <a:r>
              <a:rPr lang="ko-KR" altLang="en-US" dirty="0" smtClean="0"/>
              <a:t>된</a:t>
            </a:r>
            <a:r>
              <a:rPr lang="en-US" altLang="ko-KR" dirty="0" smtClean="0"/>
              <a:t> </a:t>
            </a:r>
            <a:r>
              <a:rPr lang="ko-KR" altLang="en-US" dirty="0" smtClean="0"/>
              <a:t>파일</a:t>
            </a:r>
            <a:r>
              <a:rPr lang="en-US" altLang="ko-KR" dirty="0"/>
              <a:t>(ubuntu-14.04.4-desktop-amd64.iso</a:t>
            </a:r>
            <a:r>
              <a:rPr lang="en-US" altLang="ko-KR" dirty="0" smtClean="0"/>
              <a:t>, 0.99Gb)</a:t>
            </a:r>
            <a:r>
              <a:rPr lang="ko-KR" altLang="en-US" dirty="0" smtClean="0"/>
              <a:t>을 이용하여 </a:t>
            </a:r>
            <a:r>
              <a:rPr lang="en-US" altLang="ko-KR" dirty="0" smtClean="0"/>
              <a:t>bootable USB</a:t>
            </a:r>
            <a:r>
              <a:rPr lang="ko-KR" altLang="en-US" dirty="0" smtClean="0"/>
              <a:t> 구성</a:t>
            </a:r>
            <a:r>
              <a:rPr lang="en-US" altLang="ko-KR" dirty="0" smtClean="0"/>
              <a:t>(bootable CD </a:t>
            </a:r>
            <a:r>
              <a:rPr lang="ko-KR" altLang="en-US" dirty="0" smtClean="0"/>
              <a:t>는 불가능</a:t>
            </a:r>
            <a:r>
              <a:rPr lang="en-US" altLang="ko-KR" dirty="0" smtClean="0"/>
              <a:t>, NUC</a:t>
            </a:r>
            <a:r>
              <a:rPr lang="ko-KR" altLang="en-US" dirty="0" smtClean="0"/>
              <a:t>에 </a:t>
            </a:r>
            <a:r>
              <a:rPr lang="en-US" altLang="ko-KR" dirty="0" err="1" smtClean="0"/>
              <a:t>CD-Rom</a:t>
            </a:r>
            <a:r>
              <a:rPr lang="ko-KR" altLang="en-US" dirty="0" smtClean="0"/>
              <a:t>이 없음</a:t>
            </a:r>
            <a:r>
              <a:rPr lang="en-US" altLang="ko-KR" dirty="0" smtClean="0"/>
              <a:t>)</a:t>
            </a:r>
          </a:p>
          <a:p>
            <a:pPr lvl="2"/>
            <a:r>
              <a:rPr lang="en-US" altLang="ko-KR" dirty="0" smtClean="0"/>
              <a:t>NUC</a:t>
            </a:r>
            <a:r>
              <a:rPr lang="ko-KR" altLang="en-US" dirty="0" smtClean="0"/>
              <a:t>에 설치</a:t>
            </a:r>
            <a:endParaRPr lang="en-US" altLang="ko-KR" dirty="0" smtClean="0"/>
          </a:p>
          <a:p>
            <a:pPr marL="914400" lvl="2" indent="0">
              <a:buNone/>
            </a:pPr>
            <a:endParaRPr lang="en-US" altLang="ko-KR" dirty="0"/>
          </a:p>
        </p:txBody>
      </p:sp>
      <p:sp>
        <p:nvSpPr>
          <p:cNvPr id="9" name="아래쪽 화살표 4"/>
          <p:cNvSpPr/>
          <p:nvPr/>
        </p:nvSpPr>
        <p:spPr>
          <a:xfrm rot="5400000" flipV="1">
            <a:off x="5118114" y="5423309"/>
            <a:ext cx="798371" cy="539977"/>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4"/>
          <a:stretch>
            <a:fillRect/>
          </a:stretch>
        </p:blipFill>
        <p:spPr>
          <a:xfrm>
            <a:off x="1417162" y="4668150"/>
            <a:ext cx="3644967" cy="2050294"/>
          </a:xfrm>
          <a:prstGeom prst="rect">
            <a:avLst/>
          </a:prstGeom>
        </p:spPr>
      </p:pic>
      <p:sp>
        <p:nvSpPr>
          <p:cNvPr id="17" name="TextBox 16"/>
          <p:cNvSpPr txBox="1"/>
          <p:nvPr/>
        </p:nvSpPr>
        <p:spPr>
          <a:xfrm>
            <a:off x="5787288" y="5370131"/>
            <a:ext cx="2170271" cy="646331"/>
          </a:xfrm>
          <a:prstGeom prst="rect">
            <a:avLst/>
          </a:prstGeom>
          <a:noFill/>
          <a:ln>
            <a:noFill/>
          </a:ln>
        </p:spPr>
        <p:txBody>
          <a:bodyPr wrap="square" rtlCol="0">
            <a:spAutoFit/>
          </a:bodyPr>
          <a:lstStyle/>
          <a:p>
            <a:pPr algn="ctr" fontAlgn="base">
              <a:spcBef>
                <a:spcPct val="0"/>
              </a:spcBef>
              <a:spcAft>
                <a:spcPct val="0"/>
              </a:spcAft>
            </a:pPr>
            <a:r>
              <a:rPr kumimoji="1" lang="ko-KR" altLang="en-US" b="1" dirty="0" smtClean="0">
                <a:solidFill>
                  <a:srgbClr val="FF0000"/>
                </a:solidFill>
                <a:latin typeface="Comic Sans MS" pitchFamily="66" charset="0"/>
                <a:ea typeface="굴림" pitchFamily="50" charset="-127"/>
              </a:rPr>
              <a:t>설치 완료 후 </a:t>
            </a:r>
            <a:r>
              <a:rPr kumimoji="1" lang="en-US" altLang="ko-KR" b="1" dirty="0" smtClean="0">
                <a:solidFill>
                  <a:srgbClr val="FF0000"/>
                </a:solidFill>
                <a:latin typeface="Comic Sans MS" pitchFamily="66" charset="0"/>
                <a:ea typeface="굴림" pitchFamily="50" charset="-127"/>
              </a:rPr>
              <a:t>Ubuntu </a:t>
            </a:r>
            <a:r>
              <a:rPr kumimoji="1" lang="ko-KR" altLang="en-US" b="1" dirty="0" smtClean="0">
                <a:solidFill>
                  <a:srgbClr val="FF0000"/>
                </a:solidFill>
                <a:latin typeface="Comic Sans MS" pitchFamily="66" charset="0"/>
                <a:ea typeface="굴림" pitchFamily="50" charset="-127"/>
              </a:rPr>
              <a:t>초기화면</a:t>
            </a:r>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162" y="2301951"/>
            <a:ext cx="4330619" cy="1510340"/>
          </a:xfrm>
          <a:prstGeom prst="rect">
            <a:avLst/>
          </a:prstGeom>
        </p:spPr>
      </p:pic>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58</a:t>
            </a:r>
            <a:endParaRPr lang="ko-KR" altLang="en-US" dirty="0"/>
          </a:p>
        </p:txBody>
      </p:sp>
    </p:spTree>
    <p:extLst>
      <p:ext uri="{BB962C8B-B14F-4D97-AF65-F5344CB8AC3E}">
        <p14:creationId xmlns:p14="http://schemas.microsoft.com/office/powerpoint/2010/main" val="580023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r>
              <a:rPr lang="en-US" altLang="ko-KR" dirty="0" smtClean="0"/>
              <a:t>(</a:t>
            </a:r>
            <a:r>
              <a:rPr lang="ko-KR" altLang="en-US" dirty="0" smtClean="0">
                <a:solidFill>
                  <a:srgbClr val="FF0000"/>
                </a:solidFill>
              </a:rPr>
              <a:t>편집은</a:t>
            </a:r>
            <a:r>
              <a:rPr lang="en-US" altLang="ko-KR" dirty="0" smtClean="0">
                <a:solidFill>
                  <a:srgbClr val="FF0000"/>
                </a:solidFill>
              </a:rPr>
              <a:t> root </a:t>
            </a:r>
            <a:r>
              <a:rPr lang="ko-KR" altLang="en-US" dirty="0" smtClean="0">
                <a:solidFill>
                  <a:srgbClr val="FF0000"/>
                </a:solidFill>
              </a:rPr>
              <a:t>만 가능</a:t>
            </a:r>
            <a:r>
              <a:rPr lang="en-US" altLang="ko-KR" dirty="0" smtClean="0"/>
              <a:t>)</a:t>
            </a:r>
          </a:p>
          <a:p>
            <a:pPr lvl="1"/>
            <a:r>
              <a:rPr lang="en-US" altLang="ko-KR" dirty="0" smtClean="0"/>
              <a:t>/</a:t>
            </a:r>
            <a:r>
              <a:rPr lang="en-US" altLang="ko-KR" dirty="0" err="1" smtClean="0"/>
              <a:t>etc</a:t>
            </a:r>
            <a:r>
              <a:rPr lang="en-US" altLang="ko-KR" dirty="0" smtClean="0"/>
              <a:t>/network/interfaces</a:t>
            </a:r>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a:p>
            <a:pPr lvl="1"/>
            <a:endParaRPr lang="en-US" altLang="ko-KR" dirty="0"/>
          </a:p>
          <a:p>
            <a:pPr lvl="1"/>
            <a:r>
              <a:rPr lang="ko-KR" altLang="en-US" dirty="0" smtClean="0"/>
              <a:t>일반적으로 </a:t>
            </a:r>
            <a:r>
              <a:rPr lang="en-US" altLang="ko-KR" dirty="0" err="1" smtClean="0"/>
              <a:t>dns-nameservers</a:t>
            </a:r>
            <a:r>
              <a:rPr lang="en-US" altLang="ko-KR" dirty="0" smtClean="0"/>
              <a:t> </a:t>
            </a:r>
            <a:r>
              <a:rPr lang="ko-KR" altLang="en-US" dirty="0" smtClean="0"/>
              <a:t>를</a:t>
            </a:r>
            <a:r>
              <a:rPr lang="en-US" altLang="ko-KR" dirty="0" smtClean="0"/>
              <a:t> </a:t>
            </a:r>
            <a:r>
              <a:rPr lang="ko-KR" altLang="en-US" dirty="0" smtClean="0"/>
              <a:t>입력하면 </a:t>
            </a:r>
            <a:r>
              <a:rPr lang="en-US" altLang="ko-KR" dirty="0" smtClean="0"/>
              <a:t>9 page </a:t>
            </a:r>
            <a:r>
              <a:rPr lang="ko-KR" altLang="en-US" dirty="0" smtClean="0"/>
              <a:t>는 필요 없으나</a:t>
            </a:r>
            <a:r>
              <a:rPr lang="en-US" altLang="ko-KR" dirty="0" smtClean="0"/>
              <a:t>, </a:t>
            </a:r>
            <a:r>
              <a:rPr lang="en-US" altLang="ko-KR" dirty="0" err="1" smtClean="0"/>
              <a:t>Hypriot</a:t>
            </a:r>
            <a:r>
              <a:rPr lang="en-US" altLang="ko-KR" dirty="0" smtClean="0"/>
              <a:t> OS </a:t>
            </a:r>
            <a:r>
              <a:rPr lang="ko-KR" altLang="en-US" dirty="0" smtClean="0"/>
              <a:t>는 삽입되지 않으므로 </a:t>
            </a:r>
            <a:r>
              <a:rPr lang="en-US" altLang="ko-KR" dirty="0" err="1" smtClean="0"/>
              <a:t>resolv.conf</a:t>
            </a:r>
            <a:r>
              <a:rPr lang="en-US" altLang="ko-KR" dirty="0" smtClean="0"/>
              <a:t> </a:t>
            </a:r>
            <a:r>
              <a:rPr lang="ko-KR" altLang="en-US" dirty="0" smtClean="0"/>
              <a:t>파일에 직접 </a:t>
            </a:r>
            <a:r>
              <a:rPr lang="en-US" altLang="ko-KR" dirty="0" err="1" smtClean="0"/>
              <a:t>nameserver</a:t>
            </a:r>
            <a:r>
              <a:rPr lang="ko-KR" altLang="en-US" dirty="0" smtClean="0"/>
              <a:t>를 입력해야 함</a:t>
            </a:r>
            <a:r>
              <a:rPr lang="en-US" altLang="ko-KR" dirty="0" smtClean="0"/>
              <a:t>!</a:t>
            </a:r>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1818126"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/network</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interfaces</a:t>
            </a:r>
            <a:endParaRPr lang="en-US" altLang="ko-KR" sz="1600" dirty="0">
              <a:solidFill>
                <a:srgbClr val="0070C0"/>
              </a:solidFill>
            </a:endParaRPr>
          </a:p>
        </p:txBody>
      </p:sp>
      <p:sp>
        <p:nvSpPr>
          <p:cNvPr id="4" name="직사각형 3"/>
          <p:cNvSpPr/>
          <p:nvPr/>
        </p:nvSpPr>
        <p:spPr>
          <a:xfrm>
            <a:off x="955590" y="2982879"/>
            <a:ext cx="3253946" cy="2160591"/>
          </a:xfrm>
          <a:prstGeom prst="rect">
            <a:avLst/>
          </a:prstGeom>
          <a:ln>
            <a:solidFill>
              <a:srgbClr val="0070C0"/>
            </a:solidFill>
          </a:ln>
        </p:spPr>
        <p:txBody>
          <a:bodyPr wrap="square">
            <a:spAutoFit/>
          </a:bodyPr>
          <a:lstStyle/>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dhcp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 # </a:t>
            </a:r>
            <a:r>
              <a:rPr lang="ko-KR" altLang="en-US"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은 주석</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auto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 </a:t>
            </a: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static</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address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172.29.0.X</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address</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netmask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255.255.255.0</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subnet mask</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gateway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172.29.0.254</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Gateway</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dns-nameservers</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203.237.32.100 203.237.32.101</a:t>
            </a:r>
            <a:endParaRPr lang="ko-KR" altLang="en-US" sz="1200" kern="0" spc="0" dirty="0">
              <a:solidFill>
                <a:srgbClr val="000000"/>
              </a:solidFill>
              <a:effectLst/>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4"/>
          <a:stretch>
            <a:fillRect/>
          </a:stretch>
        </p:blipFill>
        <p:spPr>
          <a:xfrm>
            <a:off x="3415075" y="2278549"/>
            <a:ext cx="2764052" cy="599609"/>
          </a:xfrm>
          <a:prstGeom prst="rect">
            <a:avLst/>
          </a:prstGeom>
        </p:spPr>
      </p:pic>
      <p:grpSp>
        <p:nvGrpSpPr>
          <p:cNvPr id="11" name="그룹 10"/>
          <p:cNvGrpSpPr/>
          <p:nvPr/>
        </p:nvGrpSpPr>
        <p:grpSpPr>
          <a:xfrm>
            <a:off x="4565424" y="3091939"/>
            <a:ext cx="1498911" cy="835575"/>
            <a:chOff x="4565424" y="3091939"/>
            <a:chExt cx="1498911" cy="835575"/>
          </a:xfrm>
        </p:grpSpPr>
        <p:sp>
          <p:nvSpPr>
            <p:cNvPr id="19" name="아래쪽 화살표 18"/>
            <p:cNvSpPr/>
            <p:nvPr/>
          </p:nvSpPr>
          <p:spPr>
            <a:xfrm rot="16200000">
              <a:off x="5000892" y="2864071"/>
              <a:ext cx="627975" cy="14989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p:cNvSpPr/>
            <p:nvPr/>
          </p:nvSpPr>
          <p:spPr>
            <a:xfrm>
              <a:off x="4575000" y="3091939"/>
              <a:ext cx="475217" cy="67014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55900" y="3950447"/>
            <a:ext cx="920445" cy="369332"/>
          </a:xfrm>
          <a:prstGeom prst="rect">
            <a:avLst/>
          </a:prstGeom>
          <a:noFill/>
        </p:spPr>
        <p:txBody>
          <a:bodyPr wrap="none" rtlCol="0">
            <a:spAutoFit/>
          </a:bodyPr>
          <a:lstStyle/>
          <a:p>
            <a:r>
              <a:rPr lang="ko-KR" altLang="en-US" b="1" dirty="0" smtClean="0">
                <a:solidFill>
                  <a:srgbClr val="0070C0"/>
                </a:solidFill>
                <a:latin typeface="Times New Roman" panose="02020603050405020304" pitchFamily="18" charset="0"/>
                <a:cs typeface="Times New Roman" panose="02020603050405020304" pitchFamily="18" charset="0"/>
              </a:rPr>
              <a:t>입력 예</a:t>
            </a:r>
            <a:endParaRPr lang="en-US" altLang="ko-KR" sz="2400" dirty="0" smtClean="0">
              <a:solidFill>
                <a:srgbClr val="0070C0"/>
              </a:solidFill>
            </a:endParaRPr>
          </a:p>
        </p:txBody>
      </p:sp>
      <p:pic>
        <p:nvPicPr>
          <p:cNvPr id="5" name="그림 4"/>
          <p:cNvPicPr>
            <a:picLocks noChangeAspect="1"/>
          </p:cNvPicPr>
          <p:nvPr/>
        </p:nvPicPr>
        <p:blipFill>
          <a:blip r:embed="rId5"/>
          <a:stretch>
            <a:fillRect/>
          </a:stretch>
        </p:blipFill>
        <p:spPr>
          <a:xfrm>
            <a:off x="6222056" y="2278549"/>
            <a:ext cx="2571631" cy="2894022"/>
          </a:xfrm>
          <a:prstGeom prst="rect">
            <a:avLst/>
          </a:prstGeom>
        </p:spPr>
      </p:pic>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59</a:t>
            </a:r>
            <a:endParaRPr lang="ko-KR" altLang="en-US" dirty="0"/>
          </a:p>
        </p:txBody>
      </p:sp>
    </p:spTree>
    <p:extLst>
      <p:ext uri="{BB962C8B-B14F-4D97-AF65-F5344CB8AC3E}">
        <p14:creationId xmlns:p14="http://schemas.microsoft.com/office/powerpoint/2010/main" val="3297592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6</a:t>
            </a:fld>
            <a:endParaRPr lang="ko-KR" altLang="en-US"/>
          </a:p>
        </p:txBody>
      </p:sp>
    </p:spTree>
    <p:extLst>
      <p:ext uri="{BB962C8B-B14F-4D97-AF65-F5344CB8AC3E}">
        <p14:creationId xmlns:p14="http://schemas.microsoft.com/office/powerpoint/2010/main" val="150735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endParaRPr lang="en-US" altLang="ko-KR" dirty="0" smtClean="0"/>
          </a:p>
          <a:p>
            <a:pPr lvl="1"/>
            <a:r>
              <a:rPr lang="en-US" altLang="ko-KR" dirty="0" smtClean="0"/>
              <a:t>/</a:t>
            </a:r>
            <a:r>
              <a:rPr lang="en-US" altLang="ko-KR" dirty="0" err="1" smtClean="0"/>
              <a:t>etc</a:t>
            </a:r>
            <a:r>
              <a:rPr lang="en-US" altLang="ko-KR" dirty="0" smtClean="0"/>
              <a:t>/</a:t>
            </a:r>
            <a:r>
              <a:rPr lang="en-US" altLang="ko-KR" dirty="0" err="1" smtClean="0"/>
              <a:t>resolv.conf</a:t>
            </a: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6574813" cy="230832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a:t>
            </a:r>
            <a:r>
              <a:rPr lang="en-US" altLang="ko-KR" sz="1600" b="1" dirty="0" err="1" smtClean="0">
                <a:solidFill>
                  <a:srgbClr val="0070C0"/>
                </a:solidFill>
                <a:latin typeface="Times New Roman" panose="02020603050405020304" pitchFamily="18" charset="0"/>
                <a:cs typeface="Times New Roman" panose="02020603050405020304" pitchFamily="18" charset="0"/>
              </a:rPr>
              <a:t>resolv.conf</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init.d</a:t>
            </a:r>
            <a:r>
              <a:rPr lang="en-US" altLang="ko-KR" sz="1600" b="1" dirty="0" smtClean="0">
                <a:solidFill>
                  <a:srgbClr val="0070C0"/>
                </a:solidFill>
                <a:latin typeface="Times New Roman" panose="02020603050405020304" pitchFamily="18" charset="0"/>
                <a:cs typeface="Times New Roman" panose="02020603050405020304" pitchFamily="18" charset="0"/>
              </a:rPr>
              <a:t>/networking restart </a:t>
            </a:r>
            <a:r>
              <a:rPr lang="ko-KR" altLang="en-US" sz="1600" b="1" dirty="0" smtClean="0">
                <a:solidFill>
                  <a:srgbClr val="0070C0"/>
                </a:solidFill>
                <a:latin typeface="Times New Roman" panose="02020603050405020304" pitchFamily="18" charset="0"/>
                <a:cs typeface="Times New Roman" panose="02020603050405020304" pitchFamily="18" charset="0"/>
              </a:rPr>
              <a:t>입력 또는 </a:t>
            </a:r>
            <a:r>
              <a:rPr lang="en-US" altLang="ko-KR" sz="1600" b="1" dirty="0" smtClean="0">
                <a:solidFill>
                  <a:srgbClr val="0070C0"/>
                </a:solidFill>
                <a:latin typeface="Times New Roman" panose="02020603050405020304" pitchFamily="18" charset="0"/>
                <a:cs typeface="Times New Roman" panose="02020603050405020304" pitchFamily="18" charset="0"/>
              </a:rPr>
              <a:t>rebooting</a:t>
            </a:r>
            <a:r>
              <a:rPr lang="ko-KR" altLang="en-US" sz="1600" b="1" dirty="0" smtClean="0">
                <a:solidFill>
                  <a:srgbClr val="0070C0"/>
                </a:solidFill>
                <a:latin typeface="Times New Roman" panose="02020603050405020304" pitchFamily="18" charset="0"/>
                <a:cs typeface="Times New Roman" panose="02020603050405020304" pitchFamily="18" charset="0"/>
              </a:rPr>
              <a:t> 후 </a:t>
            </a:r>
            <a:r>
              <a:rPr lang="en-US" altLang="ko-KR" sz="1600" b="1" dirty="0" smtClean="0">
                <a:solidFill>
                  <a:srgbClr val="0070C0"/>
                </a:solidFill>
                <a:latin typeface="Times New Roman" panose="02020603050405020304" pitchFamily="18" charset="0"/>
                <a:cs typeface="Times New Roman" panose="02020603050405020304" pitchFamily="18" charset="0"/>
              </a:rPr>
              <a:t>network </a:t>
            </a:r>
            <a:r>
              <a:rPr lang="ko-KR" altLang="en-US" sz="1600" b="1" dirty="0" smtClean="0">
                <a:solidFill>
                  <a:srgbClr val="0070C0"/>
                </a:solidFill>
                <a:latin typeface="Times New Roman" panose="02020603050405020304" pitchFamily="18" charset="0"/>
                <a:cs typeface="Times New Roman" panose="02020603050405020304" pitchFamily="18" charset="0"/>
              </a:rPr>
              <a:t>확인</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reboot (rebooting command)</a:t>
            </a:r>
            <a:endParaRPr lang="en-US" altLang="ko-KR" sz="1600" dirty="0">
              <a:solidFill>
                <a:srgbClr val="0070C0"/>
              </a:solidFill>
            </a:endParaRPr>
          </a:p>
        </p:txBody>
      </p:sp>
      <p:sp>
        <p:nvSpPr>
          <p:cNvPr id="4" name="직사각형 3"/>
          <p:cNvSpPr/>
          <p:nvPr/>
        </p:nvSpPr>
        <p:spPr>
          <a:xfrm>
            <a:off x="1330412" y="2849514"/>
            <a:ext cx="2241971" cy="978729"/>
          </a:xfrm>
          <a:prstGeom prst="rect">
            <a:avLst/>
          </a:prstGeom>
          <a:ln>
            <a:solidFill>
              <a:srgbClr val="0070C0"/>
            </a:solidFill>
          </a:ln>
        </p:spPr>
        <p:txBody>
          <a:bodyPr wrap="square">
            <a:spAutoFit/>
          </a:bodyPr>
          <a:lstStyle/>
          <a:p>
            <a:pPr algn="just" fontAlgn="base">
              <a:lnSpc>
                <a:spcPct val="160000"/>
              </a:lnSpc>
            </a:pP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config</a:t>
            </a:r>
            <a:endParaRPr lang="en-US" altLang="ko-KR" sz="1200" kern="0" dirty="0">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t>
            </a: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a:t>
            </a:r>
            <a:endParaRPr lang="en-US" altLang="ko-KR" sz="1200" kern="0" dirty="0" smtClean="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203.237.32.101</a:t>
            </a:r>
          </a:p>
        </p:txBody>
      </p:sp>
      <p:pic>
        <p:nvPicPr>
          <p:cNvPr id="8" name="그림 7"/>
          <p:cNvPicPr>
            <a:picLocks noChangeAspect="1"/>
          </p:cNvPicPr>
          <p:nvPr/>
        </p:nvPicPr>
        <p:blipFill>
          <a:blip r:embed="rId4"/>
          <a:stretch>
            <a:fillRect/>
          </a:stretch>
        </p:blipFill>
        <p:spPr>
          <a:xfrm>
            <a:off x="4403782" y="2759676"/>
            <a:ext cx="2137134" cy="1068567"/>
          </a:xfrm>
          <a:prstGeom prst="rect">
            <a:avLst/>
          </a:prstGeom>
        </p:spPr>
      </p:pic>
      <p:pic>
        <p:nvPicPr>
          <p:cNvPr id="12" name="그림 11"/>
          <p:cNvPicPr>
            <a:picLocks noChangeAspect="1"/>
          </p:cNvPicPr>
          <p:nvPr/>
        </p:nvPicPr>
        <p:blipFill>
          <a:blip r:embed="rId5"/>
          <a:stretch>
            <a:fillRect/>
          </a:stretch>
        </p:blipFill>
        <p:spPr>
          <a:xfrm>
            <a:off x="1330412" y="4863510"/>
            <a:ext cx="5276334" cy="771940"/>
          </a:xfrm>
          <a:prstGeom prst="rect">
            <a:avLst/>
          </a:prstGeom>
        </p:spPr>
      </p:pic>
      <p:sp>
        <p:nvSpPr>
          <p:cNvPr id="14" name="타원형 설명선 13"/>
          <p:cNvSpPr/>
          <p:nvPr/>
        </p:nvSpPr>
        <p:spPr>
          <a:xfrm flipH="1">
            <a:off x="5673127" y="1840339"/>
            <a:ext cx="2482372" cy="752167"/>
          </a:xfrm>
          <a:prstGeom prst="wedgeEllipseCallout">
            <a:avLst>
              <a:gd name="adj1" fmla="val 21879"/>
              <a:gd name="adj2" fmla="val 1241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기존의 </a:t>
            </a:r>
            <a:r>
              <a:rPr lang="en-US" altLang="ko-KR" sz="1400" dirty="0" err="1" smtClean="0"/>
              <a:t>nameserver</a:t>
            </a:r>
            <a:r>
              <a:rPr lang="ko-KR" altLang="en-US" sz="1400" dirty="0" smtClean="0"/>
              <a:t>는 </a:t>
            </a:r>
            <a:r>
              <a:rPr lang="en-US" altLang="ko-KR" sz="1400" dirty="0" smtClean="0"/>
              <a:t>#</a:t>
            </a:r>
            <a:r>
              <a:rPr lang="ko-KR" altLang="en-US" sz="1400" dirty="0" smtClean="0"/>
              <a:t>을 추가하여 </a:t>
            </a:r>
            <a:endParaRPr lang="en-US" altLang="ko-KR" sz="1400" dirty="0" smtClean="0"/>
          </a:p>
          <a:p>
            <a:pPr algn="ctr"/>
            <a:r>
              <a:rPr lang="ko-KR" altLang="en-US" sz="1400" dirty="0" smtClean="0"/>
              <a:t>주석처리</a:t>
            </a:r>
            <a:endParaRPr lang="ko-KR" altLang="en-US" sz="1400" dirty="0"/>
          </a:p>
        </p:txBody>
      </p:sp>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60</a:t>
            </a:r>
            <a:endParaRPr lang="ko-KR" altLang="en-US" dirty="0"/>
          </a:p>
        </p:txBody>
      </p:sp>
    </p:spTree>
    <p:extLst>
      <p:ext uri="{BB962C8B-B14F-4D97-AF65-F5344CB8AC3E}">
        <p14:creationId xmlns:p14="http://schemas.microsoft.com/office/powerpoint/2010/main" val="37889884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pic>
        <p:nvPicPr>
          <p:cNvPr id="5" name="그림 4"/>
          <p:cNvPicPr>
            <a:picLocks noChangeAspect="1"/>
          </p:cNvPicPr>
          <p:nvPr/>
        </p:nvPicPr>
        <p:blipFill>
          <a:blip r:embed="rId4"/>
          <a:stretch>
            <a:fillRect/>
          </a:stretch>
        </p:blipFill>
        <p:spPr>
          <a:xfrm>
            <a:off x="1225800" y="2775331"/>
            <a:ext cx="2571750" cy="895350"/>
          </a:xfrm>
          <a:prstGeom prst="rect">
            <a:avLst/>
          </a:prstGeom>
        </p:spPr>
      </p:pic>
      <p:cxnSp>
        <p:nvCxnSpPr>
          <p:cNvPr id="8" name="직선 연결선 7"/>
          <p:cNvCxnSpPr/>
          <p:nvPr/>
        </p:nvCxnSpPr>
        <p:spPr>
          <a:xfrm>
            <a:off x="2345690" y="2974037"/>
            <a:ext cx="1206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2399148" y="2974037"/>
            <a:ext cx="6867" cy="75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29412" y="3757392"/>
            <a:ext cx="1673856" cy="523220"/>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Network icon</a:t>
            </a:r>
          </a:p>
          <a:p>
            <a:pPr algn="ctr"/>
            <a:r>
              <a:rPr lang="en-US" altLang="ko-KR" sz="1200" b="1" dirty="0" smtClean="0">
                <a:solidFill>
                  <a:srgbClr val="00B0F0"/>
                </a:solidFill>
                <a:latin typeface="Times New Roman" panose="02020603050405020304" pitchFamily="18" charset="0"/>
                <a:cs typeface="Times New Roman" panose="02020603050405020304" pitchFamily="18" charset="0"/>
              </a:rPr>
              <a:t>Edit Connection.. </a:t>
            </a:r>
            <a:r>
              <a:rPr lang="ko-KR" altLang="en-US" sz="1200" b="1" dirty="0" smtClean="0">
                <a:solidFill>
                  <a:srgbClr val="00B0F0"/>
                </a:solidFill>
                <a:latin typeface="Times New Roman" panose="02020603050405020304" pitchFamily="18" charset="0"/>
                <a:cs typeface="Times New Roman" panose="02020603050405020304" pitchFamily="18" charset="0"/>
              </a:rPr>
              <a:t>선택</a:t>
            </a:r>
            <a:endParaRPr lang="en-US" altLang="ko-KR" sz="1600" dirty="0" smtClean="0">
              <a:solidFill>
                <a:srgbClr val="00B0F0"/>
              </a:solidFill>
            </a:endParaRPr>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NUC IP address Setting</a:t>
            </a:r>
          </a:p>
          <a:p>
            <a:pPr marL="800100" lvl="1" indent="-342900">
              <a:buAutoNum type="arabicPeriod"/>
            </a:pPr>
            <a:r>
              <a:rPr lang="en-US" altLang="ko-KR" dirty="0" smtClean="0"/>
              <a:t>Pi</a:t>
            </a:r>
            <a:r>
              <a:rPr lang="ko-KR" altLang="en-US" dirty="0" smtClean="0"/>
              <a:t>와 </a:t>
            </a:r>
            <a:r>
              <a:rPr lang="ko-KR" altLang="en-US" dirty="0"/>
              <a:t>동일하게 진행</a:t>
            </a:r>
            <a:endParaRPr lang="en-US" altLang="ko-KR" dirty="0"/>
          </a:p>
          <a:p>
            <a:pPr marL="800100" lvl="1" indent="-342900">
              <a:buAutoNum type="arabicPeriod"/>
            </a:pPr>
            <a:r>
              <a:rPr lang="en-US" altLang="ko-KR" dirty="0"/>
              <a:t>GUI </a:t>
            </a:r>
            <a:r>
              <a:rPr lang="ko-KR" altLang="en-US" dirty="0"/>
              <a:t>환경에서 </a:t>
            </a:r>
            <a:r>
              <a:rPr lang="en-US" altLang="ko-KR" dirty="0"/>
              <a:t>setting </a:t>
            </a:r>
          </a:p>
        </p:txBody>
      </p:sp>
      <p:pic>
        <p:nvPicPr>
          <p:cNvPr id="16" name="그림 15"/>
          <p:cNvPicPr>
            <a:picLocks noChangeAspect="1"/>
          </p:cNvPicPr>
          <p:nvPr/>
        </p:nvPicPr>
        <p:blipFill>
          <a:blip r:embed="rId5"/>
          <a:stretch>
            <a:fillRect/>
          </a:stretch>
        </p:blipFill>
        <p:spPr>
          <a:xfrm>
            <a:off x="1353813" y="4652839"/>
            <a:ext cx="702060" cy="619465"/>
          </a:xfrm>
          <a:prstGeom prst="rect">
            <a:avLst/>
          </a:prstGeom>
        </p:spPr>
      </p:pic>
      <p:pic>
        <p:nvPicPr>
          <p:cNvPr id="17" name="그림 16"/>
          <p:cNvPicPr>
            <a:picLocks noChangeAspect="1"/>
          </p:cNvPicPr>
          <p:nvPr/>
        </p:nvPicPr>
        <p:blipFill>
          <a:blip r:embed="rId6"/>
          <a:stretch>
            <a:fillRect/>
          </a:stretch>
        </p:blipFill>
        <p:spPr>
          <a:xfrm>
            <a:off x="3884064" y="3916680"/>
            <a:ext cx="3241588" cy="2293620"/>
          </a:xfrm>
          <a:prstGeom prst="rect">
            <a:avLst/>
          </a:prstGeom>
        </p:spPr>
      </p:pic>
      <p:sp>
        <p:nvSpPr>
          <p:cNvPr id="18" name="아래쪽 화살표 4"/>
          <p:cNvSpPr/>
          <p:nvPr/>
        </p:nvSpPr>
        <p:spPr>
          <a:xfrm rot="5400000" flipV="1">
            <a:off x="2732166" y="4305421"/>
            <a:ext cx="475605" cy="1314302"/>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78261" y="5374029"/>
            <a:ext cx="1898277" cy="338554"/>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System Setting icon</a:t>
            </a:r>
          </a:p>
        </p:txBody>
      </p:sp>
      <p:sp>
        <p:nvSpPr>
          <p:cNvPr id="20" name="타원 19"/>
          <p:cNvSpPr/>
          <p:nvPr/>
        </p:nvSpPr>
        <p:spPr>
          <a:xfrm>
            <a:off x="6172200" y="4766035"/>
            <a:ext cx="449580" cy="471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p:cNvSpPr>
            <a:spLocks noGrp="1"/>
          </p:cNvSpPr>
          <p:nvPr>
            <p:ph type="title"/>
          </p:nvPr>
        </p:nvSpPr>
        <p:spPr>
          <a:xfrm>
            <a:off x="609599" y="609600"/>
            <a:ext cx="6347713" cy="1320800"/>
          </a:xfrm>
        </p:spPr>
        <p:txBody>
          <a:bodyPr>
            <a:normAutofit/>
          </a:bodyPr>
          <a:lstStyle/>
          <a:p>
            <a:r>
              <a:rPr lang="en-US" altLang="ko-KR" sz="2800" dirty="0" smtClean="0"/>
              <a:t>NUC &amp; Pi IP address Setting</a:t>
            </a:r>
            <a:endParaRPr lang="ko-KR" altLang="en-US" sz="2800" dirty="0"/>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61</a:t>
            </a:r>
            <a:endParaRPr lang="ko-KR" altLang="en-US" dirty="0"/>
          </a:p>
        </p:txBody>
      </p:sp>
    </p:spTree>
    <p:extLst>
      <p:ext uri="{BB962C8B-B14F-4D97-AF65-F5344CB8AC3E}">
        <p14:creationId xmlns:p14="http://schemas.microsoft.com/office/powerpoint/2010/main" val="1924146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Setting(NUC &amp; Pi)</a:t>
            </a:r>
            <a:endParaRPr lang="ko-KR" altLang="en-US" sz="2800" dirty="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Ubuntu &amp; </a:t>
            </a:r>
            <a:r>
              <a:rPr lang="en-US" altLang="ko-KR" dirty="0" err="1" smtClean="0"/>
              <a:t>Hypriot</a:t>
            </a:r>
            <a:r>
              <a:rPr lang="en-US" altLang="ko-KR" dirty="0" smtClean="0"/>
              <a:t> OS : </a:t>
            </a:r>
            <a:r>
              <a:rPr lang="en-US" altLang="ko-KR" dirty="0" err="1" smtClean="0"/>
              <a:t>Debian</a:t>
            </a:r>
            <a:r>
              <a:rPr lang="en-US" altLang="ko-KR" dirty="0" smtClean="0"/>
              <a:t> </a:t>
            </a:r>
            <a:r>
              <a:rPr lang="ko-KR" altLang="en-US" dirty="0" smtClean="0"/>
              <a:t>계열</a:t>
            </a:r>
            <a:r>
              <a:rPr lang="en-US" altLang="ko-KR" dirty="0" smtClean="0"/>
              <a:t> </a:t>
            </a:r>
            <a:r>
              <a:rPr lang="en-US" altLang="ko-KR" dirty="0" err="1" smtClean="0"/>
              <a:t>linux</a:t>
            </a:r>
            <a:endParaRPr lang="en-US" altLang="ko-KR" dirty="0" smtClean="0"/>
          </a:p>
          <a:p>
            <a:pPr lvl="1"/>
            <a:r>
              <a:rPr lang="en-US" altLang="ko-KR" dirty="0" smtClean="0"/>
              <a:t>Package </a:t>
            </a:r>
            <a:r>
              <a:rPr lang="ko-KR" altLang="en-US" dirty="0" smtClean="0"/>
              <a:t>관리</a:t>
            </a:r>
            <a:r>
              <a:rPr lang="en-US" altLang="ko-KR" dirty="0" smtClean="0"/>
              <a:t> </a:t>
            </a:r>
            <a:r>
              <a:rPr lang="ko-KR" altLang="en-US" dirty="0" smtClean="0"/>
              <a:t>관련 명령어</a:t>
            </a:r>
            <a:r>
              <a:rPr lang="en-US" altLang="ko-KR" dirty="0" smtClean="0"/>
              <a:t>(apt-get : Advanced Packaging Tool)</a:t>
            </a:r>
          </a:p>
          <a:p>
            <a:pPr lvl="2"/>
            <a:endParaRPr lang="en-US" altLang="ko-KR" dirty="0"/>
          </a:p>
          <a:p>
            <a:pPr lvl="2"/>
            <a:r>
              <a:rPr lang="en-US" altLang="ko-KR" dirty="0" smtClean="0"/>
              <a:t>Update package index</a:t>
            </a:r>
            <a:r>
              <a:rPr lang="ko-KR" altLang="en-US" dirty="0" smtClean="0"/>
              <a:t> 갱신</a:t>
            </a:r>
            <a:r>
              <a:rPr lang="en-US" altLang="ko-KR" dirty="0" smtClean="0"/>
              <a:t>(/</a:t>
            </a:r>
            <a:r>
              <a:rPr lang="en-US" altLang="ko-KR" dirty="0" err="1" smtClean="0"/>
              <a:t>etc</a:t>
            </a:r>
            <a:r>
              <a:rPr lang="en-US" altLang="ko-KR" dirty="0" smtClean="0"/>
              <a:t>/apt/</a:t>
            </a:r>
            <a:r>
              <a:rPr lang="en-US" altLang="ko-KR" dirty="0" err="1" smtClean="0"/>
              <a:t>sources.list</a:t>
            </a:r>
            <a:r>
              <a:rPr lang="en-US" altLang="ko-KR" dirty="0" smtClean="0"/>
              <a:t>)</a:t>
            </a:r>
          </a:p>
          <a:p>
            <a:pPr lvl="2"/>
            <a:endParaRPr lang="en-US" altLang="ko-KR" dirty="0"/>
          </a:p>
          <a:p>
            <a:pPr lvl="2"/>
            <a:r>
              <a:rPr lang="en-US" altLang="ko-KR" dirty="0" smtClean="0"/>
              <a:t>Package </a:t>
            </a:r>
            <a:r>
              <a:rPr lang="ko-KR" altLang="en-US" dirty="0" smtClean="0"/>
              <a:t>목록을 비교하여 </a:t>
            </a:r>
            <a:r>
              <a:rPr lang="en-US" altLang="ko-KR" dirty="0" smtClean="0"/>
              <a:t>package upgrade </a:t>
            </a:r>
            <a:r>
              <a:rPr lang="ko-KR" altLang="en-US" dirty="0" smtClean="0"/>
              <a:t>실행</a:t>
            </a:r>
            <a:endParaRPr lang="en-US" altLang="ko-KR" dirty="0" smtClean="0"/>
          </a:p>
          <a:p>
            <a:pPr lvl="2"/>
            <a:endParaRPr lang="en-US" altLang="ko-KR" dirty="0"/>
          </a:p>
          <a:p>
            <a:pPr lvl="2"/>
            <a:r>
              <a:rPr lang="en-US" altLang="ko-KR" dirty="0" smtClean="0"/>
              <a:t>Package </a:t>
            </a:r>
            <a:r>
              <a:rPr lang="ko-KR" altLang="en-US" dirty="0" smtClean="0"/>
              <a:t>간의 의존성 검사를 하며 </a:t>
            </a:r>
            <a:r>
              <a:rPr lang="en-US" altLang="ko-KR" dirty="0" smtClean="0"/>
              <a:t>upgrade(optional) </a:t>
            </a:r>
          </a:p>
          <a:p>
            <a:pPr lvl="1"/>
            <a:r>
              <a:rPr lang="en-US" altLang="ko-KR" dirty="0" smtClean="0"/>
              <a:t>Package </a:t>
            </a:r>
            <a:r>
              <a:rPr lang="ko-KR" altLang="en-US" dirty="0" smtClean="0"/>
              <a:t>설치</a:t>
            </a:r>
            <a:r>
              <a:rPr lang="en-US" altLang="ko-KR" dirty="0" smtClean="0"/>
              <a:t>(/</a:t>
            </a:r>
            <a:r>
              <a:rPr lang="en-US" altLang="ko-KR" dirty="0" err="1" smtClean="0"/>
              <a:t>var</a:t>
            </a:r>
            <a:r>
              <a:rPr lang="en-US" altLang="ko-KR" dirty="0" smtClean="0"/>
              <a:t>/cache/apt/archive/</a:t>
            </a:r>
            <a:r>
              <a:rPr lang="ko-KR" altLang="en-US" dirty="0" smtClean="0"/>
              <a:t>에 설치</a:t>
            </a:r>
            <a:r>
              <a:rPr lang="en-US" altLang="ko-KR" dirty="0" smtClean="0"/>
              <a:t>)</a:t>
            </a:r>
          </a:p>
          <a:p>
            <a:pPr lvl="1"/>
            <a:endParaRPr lang="en-US" altLang="ko-KR" dirty="0"/>
          </a:p>
          <a:p>
            <a:pPr lvl="1"/>
            <a:r>
              <a:rPr lang="ko-KR" altLang="en-US" dirty="0" smtClean="0"/>
              <a:t>자신에 맞는 기본적인 </a:t>
            </a:r>
            <a:r>
              <a:rPr lang="en-US" altLang="ko-KR" dirty="0" smtClean="0"/>
              <a:t>package </a:t>
            </a:r>
            <a:r>
              <a:rPr lang="ko-KR" altLang="en-US" dirty="0" smtClean="0"/>
              <a:t>설치</a:t>
            </a:r>
            <a:endParaRPr lang="en-US" altLang="ko-KR" dirty="0" smtClean="0"/>
          </a:p>
          <a:p>
            <a:pPr lvl="2"/>
            <a:r>
              <a:rPr lang="en-US" altLang="ko-KR" dirty="0">
                <a:solidFill>
                  <a:srgbClr val="FF0000"/>
                </a:solidFill>
              </a:rPr>
              <a:t>Kernel Lab(Pi2)</a:t>
            </a:r>
            <a:r>
              <a:rPr lang="ko-KR" altLang="en-US" dirty="0">
                <a:solidFill>
                  <a:srgbClr val="FF0000"/>
                </a:solidFill>
              </a:rPr>
              <a:t>을</a:t>
            </a:r>
            <a:r>
              <a:rPr lang="en-US" altLang="ko-KR" dirty="0">
                <a:solidFill>
                  <a:srgbClr val="FF0000"/>
                </a:solidFill>
              </a:rPr>
              <a:t> </a:t>
            </a:r>
            <a:r>
              <a:rPr lang="ko-KR" altLang="en-US" dirty="0">
                <a:solidFill>
                  <a:srgbClr val="FF0000"/>
                </a:solidFill>
              </a:rPr>
              <a:t>위한 </a:t>
            </a:r>
            <a:r>
              <a:rPr lang="en-US" altLang="ko-KR" dirty="0">
                <a:solidFill>
                  <a:srgbClr val="FF0000"/>
                </a:solidFill>
              </a:rPr>
              <a:t>package : gcc-4.9, make</a:t>
            </a:r>
          </a:p>
          <a:p>
            <a:pPr lvl="2"/>
            <a:r>
              <a:rPr lang="en-US" altLang="ko-KR" dirty="0" smtClean="0"/>
              <a:t>Editor : vim(vi </a:t>
            </a:r>
            <a:r>
              <a:rPr lang="en-US" altLang="ko-KR" dirty="0" err="1" smtClean="0"/>
              <a:t>iMproved</a:t>
            </a:r>
            <a:r>
              <a:rPr lang="en-US" altLang="ko-KR" dirty="0" smtClean="0"/>
              <a:t>), </a:t>
            </a:r>
            <a:r>
              <a:rPr lang="en-US" altLang="ko-KR" dirty="0" err="1" smtClean="0"/>
              <a:t>emacs</a:t>
            </a:r>
            <a:r>
              <a:rPr lang="en-US" altLang="ko-KR" dirty="0" smtClean="0"/>
              <a:t>, </a:t>
            </a:r>
            <a:r>
              <a:rPr lang="en-US" altLang="ko-KR" dirty="0" err="1" smtClean="0"/>
              <a:t>gedit</a:t>
            </a:r>
            <a:r>
              <a:rPr lang="en-US" altLang="ko-KR" dirty="0" smtClean="0"/>
              <a:t>, etc.</a:t>
            </a:r>
          </a:p>
          <a:p>
            <a:pPr lvl="2"/>
            <a:r>
              <a:rPr lang="en-US" altLang="ko-KR" dirty="0" smtClean="0"/>
              <a:t>SSH(Secure Shell) : </a:t>
            </a:r>
            <a:r>
              <a:rPr lang="en-US" altLang="ko-KR" dirty="0" err="1" smtClean="0"/>
              <a:t>openssh</a:t>
            </a:r>
            <a:endParaRPr lang="en-US" altLang="ko-KR" dirty="0" smtClean="0"/>
          </a:p>
          <a:p>
            <a:pPr lvl="1"/>
            <a:endParaRPr lang="en-US" altLang="ko-KR" dirty="0"/>
          </a:p>
          <a:p>
            <a:pPr lvl="1"/>
            <a:endParaRPr lang="en-US" altLang="ko-KR" dirty="0" smtClean="0"/>
          </a:p>
          <a:p>
            <a:pPr lvl="1"/>
            <a:endParaRPr lang="en-US" altLang="ko-KR" dirty="0"/>
          </a:p>
        </p:txBody>
      </p:sp>
      <p:sp>
        <p:nvSpPr>
          <p:cNvPr id="8" name="TextBox 7"/>
          <p:cNvSpPr txBox="1"/>
          <p:nvPr/>
        </p:nvSpPr>
        <p:spPr>
          <a:xfrm>
            <a:off x="1258508" y="2295897"/>
            <a:ext cx="2073003"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update</a:t>
            </a:r>
            <a:endParaRPr lang="en-US" altLang="ko-KR" sz="2000" dirty="0" smtClean="0">
              <a:solidFill>
                <a:srgbClr val="0070C0"/>
              </a:solidFill>
            </a:endParaRPr>
          </a:p>
        </p:txBody>
      </p:sp>
      <p:sp>
        <p:nvSpPr>
          <p:cNvPr id="10" name="TextBox 9"/>
          <p:cNvSpPr txBox="1"/>
          <p:nvPr/>
        </p:nvSpPr>
        <p:spPr>
          <a:xfrm>
            <a:off x="1258507" y="2975234"/>
            <a:ext cx="21980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upgrade</a:t>
            </a:r>
            <a:endParaRPr lang="en-US" altLang="ko-KR" sz="2000" dirty="0" smtClean="0">
              <a:solidFill>
                <a:srgbClr val="0070C0"/>
              </a:solidFill>
            </a:endParaRPr>
          </a:p>
        </p:txBody>
      </p:sp>
      <p:sp>
        <p:nvSpPr>
          <p:cNvPr id="11" name="TextBox 10"/>
          <p:cNvSpPr txBox="1"/>
          <p:nvPr/>
        </p:nvSpPr>
        <p:spPr>
          <a:xfrm>
            <a:off x="1258507" y="3654571"/>
            <a:ext cx="258756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a:t>
            </a:r>
            <a:r>
              <a:rPr lang="en-US" altLang="ko-KR" sz="1600" b="1" dirty="0" err="1" smtClean="0">
                <a:solidFill>
                  <a:srgbClr val="0070C0"/>
                </a:solidFill>
                <a:latin typeface="Times New Roman" panose="02020603050405020304" pitchFamily="18" charset="0"/>
                <a:cs typeface="Times New Roman" panose="02020603050405020304" pitchFamily="18" charset="0"/>
              </a:rPr>
              <a:t>dist</a:t>
            </a:r>
            <a:r>
              <a:rPr lang="en-US" altLang="ko-KR" sz="1600" b="1" dirty="0" smtClean="0">
                <a:solidFill>
                  <a:srgbClr val="0070C0"/>
                </a:solidFill>
                <a:latin typeface="Times New Roman" panose="02020603050405020304" pitchFamily="18" charset="0"/>
                <a:cs typeface="Times New Roman" panose="02020603050405020304" pitchFamily="18" charset="0"/>
              </a:rPr>
              <a:t>-upgrade</a:t>
            </a:r>
            <a:endParaRPr lang="en-US" altLang="ko-KR" sz="2000" dirty="0" smtClean="0">
              <a:solidFill>
                <a:srgbClr val="0070C0"/>
              </a:solidFill>
            </a:endParaRPr>
          </a:p>
        </p:txBody>
      </p:sp>
      <p:sp>
        <p:nvSpPr>
          <p:cNvPr id="12" name="TextBox 11"/>
          <p:cNvSpPr txBox="1"/>
          <p:nvPr/>
        </p:nvSpPr>
        <p:spPr>
          <a:xfrm>
            <a:off x="1258507" y="4666453"/>
            <a:ext cx="3592650"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install &lt;</a:t>
            </a:r>
            <a:r>
              <a:rPr lang="en-US" altLang="ko-KR" sz="1600" b="1" dirty="0" err="1" smtClean="0">
                <a:solidFill>
                  <a:srgbClr val="0070C0"/>
                </a:solidFill>
                <a:latin typeface="Times New Roman" panose="02020603050405020304" pitchFamily="18" charset="0"/>
                <a:cs typeface="Times New Roman" panose="02020603050405020304" pitchFamily="18" charset="0"/>
              </a:rPr>
              <a:t>package_name</a:t>
            </a:r>
            <a:r>
              <a:rPr lang="en-US" altLang="ko-KR" sz="1600" b="1" dirty="0" smtClean="0">
                <a:solidFill>
                  <a:srgbClr val="0070C0"/>
                </a:solidFill>
                <a:latin typeface="Times New Roman" panose="02020603050405020304" pitchFamily="18" charset="0"/>
                <a:cs typeface="Times New Roman" panose="02020603050405020304" pitchFamily="18" charset="0"/>
              </a:rPr>
              <a:t>&gt;</a:t>
            </a:r>
            <a:endParaRPr lang="en-US" altLang="ko-KR" sz="2000" dirty="0" smtClean="0">
              <a:solidFill>
                <a:srgbClr val="0070C0"/>
              </a:solidFill>
            </a:endParaRPr>
          </a:p>
        </p:txBody>
      </p:sp>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62</a:t>
            </a:r>
            <a:endParaRPr lang="ko-KR" altLang="en-US" dirty="0"/>
          </a:p>
        </p:txBody>
      </p:sp>
    </p:spTree>
    <p:extLst>
      <p:ext uri="{BB962C8B-B14F-4D97-AF65-F5344CB8AC3E}">
        <p14:creationId xmlns:p14="http://schemas.microsoft.com/office/powerpoint/2010/main" val="1202789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Terminal </a:t>
            </a:r>
            <a:r>
              <a:rPr lang="ko-KR" altLang="en-US" dirty="0" smtClean="0"/>
              <a:t>창</a:t>
            </a:r>
            <a:endParaRPr lang="en-US" altLang="ko-KR" dirty="0"/>
          </a:p>
          <a:p>
            <a:pPr lvl="1"/>
            <a:endParaRPr lang="en-US" altLang="ko-KR" dirty="0" smtClean="0"/>
          </a:p>
          <a:p>
            <a:pPr lvl="1"/>
            <a:endParaRPr lang="en-US" altLang="ko-KR" dirty="0"/>
          </a:p>
        </p:txBody>
      </p:sp>
      <p:sp>
        <p:nvSpPr>
          <p:cNvPr id="8" name="TextBox 7"/>
          <p:cNvSpPr txBox="1"/>
          <p:nvPr/>
        </p:nvSpPr>
        <p:spPr>
          <a:xfrm>
            <a:off x="4712194" y="1903627"/>
            <a:ext cx="3360887" cy="2616101"/>
          </a:xfrm>
          <a:prstGeom prst="rect">
            <a:avLst/>
          </a:prstGeom>
          <a:noFill/>
        </p:spPr>
        <p:txBody>
          <a:bodyPr wrap="squar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a:t>
            </a:r>
            <a:r>
              <a:rPr lang="ko-KR" altLang="en-US" sz="1600" b="1" dirty="0" smtClean="0">
                <a:solidFill>
                  <a:srgbClr val="0070C0"/>
                </a:solidFill>
                <a:latin typeface="Times New Roman" panose="02020603050405020304" pitchFamily="18" charset="0"/>
                <a:cs typeface="Times New Roman" panose="02020603050405020304" pitchFamily="18" charset="0"/>
              </a:rPr>
              <a:t>간단한 명령어 모음 </a:t>
            </a:r>
            <a:r>
              <a:rPr lang="en-US" altLang="ko-KR" sz="1600" b="1" dirty="0" smtClean="0">
                <a:solidFill>
                  <a:srgbClr val="0070C0"/>
                </a:solidFill>
                <a:latin typeface="Times New Roman" panose="02020603050405020304" pitchFamily="18" charset="0"/>
                <a:cs typeface="Times New Roman" panose="02020603050405020304" pitchFamily="18" charset="0"/>
              </a:rPr>
              <a:t>&gt;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pwd</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ko-KR" altLang="en-US" sz="1600" b="1" dirty="0" smtClean="0">
                <a:solidFill>
                  <a:srgbClr val="FF0000"/>
                </a:solidFill>
                <a:latin typeface="Times New Roman" panose="02020603050405020304" pitchFamily="18" charset="0"/>
                <a:cs typeface="Times New Roman" panose="02020603050405020304" pitchFamily="18" charset="0"/>
              </a:rPr>
              <a:t>현재위치</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$cd	: </a:t>
            </a:r>
            <a:r>
              <a:rPr lang="en-US" altLang="ko-KR" sz="1600" b="1" dirty="0" smtClean="0">
                <a:solidFill>
                  <a:srgbClr val="FF0000"/>
                </a:solidFill>
                <a:latin typeface="Times New Roman" panose="02020603050405020304" pitchFamily="18" charset="0"/>
                <a:cs typeface="Times New Roman" panose="02020603050405020304" pitchFamily="18" charset="0"/>
              </a:rPr>
              <a:t>Change directory</a:t>
            </a:r>
          </a:p>
          <a:p>
            <a:r>
              <a:rPr lang="en-US" altLang="ko-KR" sz="1600" b="1" dirty="0" smtClean="0">
                <a:solidFill>
                  <a:srgbClr val="0070C0"/>
                </a:solidFill>
                <a:latin typeface="Times New Roman" panose="02020603050405020304" pitchFamily="18" charset="0"/>
                <a:cs typeface="Times New Roman" panose="02020603050405020304" pitchFamily="18" charset="0"/>
              </a:rPr>
              <a:t>$ls	:</a:t>
            </a:r>
            <a:r>
              <a:rPr lang="en-US" altLang="ko-KR" sz="1600" b="1" dirty="0" smtClean="0">
                <a:solidFill>
                  <a:srgbClr val="FF0000"/>
                </a:solidFill>
                <a:latin typeface="Times New Roman" panose="02020603050405020304" pitchFamily="18" charset="0"/>
                <a:cs typeface="Times New Roman" panose="02020603050405020304" pitchFamily="18" charset="0"/>
              </a:rPr>
              <a:t> directory </a:t>
            </a:r>
            <a:r>
              <a:rPr lang="ko-KR" altLang="en-US" sz="1600" b="1" dirty="0" smtClean="0">
                <a:solidFill>
                  <a:srgbClr val="FF0000"/>
                </a:solidFill>
                <a:latin typeface="Times New Roman" panose="02020603050405020304" pitchFamily="18" charset="0"/>
                <a:cs typeface="Times New Roman" panose="02020603050405020304" pitchFamily="18" charset="0"/>
              </a:rPr>
              <a:t>보기</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mkdir</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directory </a:t>
            </a:r>
            <a:r>
              <a:rPr lang="ko-KR" altLang="en-US" sz="1600" b="1" dirty="0" smtClean="0">
                <a:solidFill>
                  <a:srgbClr val="FF0000"/>
                </a:solidFill>
                <a:latin typeface="Times New Roman" panose="02020603050405020304" pitchFamily="18" charset="0"/>
                <a:cs typeface="Times New Roman" panose="02020603050405020304" pitchFamily="18" charset="0"/>
              </a:rPr>
              <a:t>생성</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root </a:t>
            </a:r>
            <a:r>
              <a:rPr lang="ko-KR" altLang="en-US" sz="1600" b="1" dirty="0" smtClean="0">
                <a:solidFill>
                  <a:srgbClr val="FF0000"/>
                </a:solidFill>
                <a:latin typeface="Times New Roman" panose="02020603050405020304" pitchFamily="18" charset="0"/>
                <a:cs typeface="Times New Roman" panose="02020603050405020304" pitchFamily="18" charset="0"/>
              </a:rPr>
              <a:t>계정으로 이용</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$apt-get	: </a:t>
            </a:r>
            <a:r>
              <a:rPr lang="en-US" altLang="ko-KR" sz="1600" b="1" dirty="0" smtClean="0">
                <a:solidFill>
                  <a:srgbClr val="FF0000"/>
                </a:solidFill>
                <a:latin typeface="Times New Roman" panose="02020603050405020304" pitchFamily="18" charset="0"/>
                <a:cs typeface="Times New Roman" panose="02020603050405020304" pitchFamily="18" charset="0"/>
              </a:rPr>
              <a:t>package </a:t>
            </a:r>
            <a:r>
              <a:rPr lang="ko-KR" altLang="en-US" sz="1600" b="1" dirty="0" smtClean="0">
                <a:solidFill>
                  <a:srgbClr val="FF0000"/>
                </a:solidFill>
                <a:latin typeface="Times New Roman" panose="02020603050405020304" pitchFamily="18" charset="0"/>
                <a:cs typeface="Times New Roman" panose="02020603050405020304" pitchFamily="18" charset="0"/>
              </a:rPr>
              <a:t>설치 및 삭제</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poweroff</a:t>
            </a:r>
            <a:r>
              <a:rPr lang="en-US" altLang="ko-KR" sz="1600" b="1" dirty="0" smtClean="0">
                <a:solidFill>
                  <a:srgbClr val="0070C0"/>
                </a:solidFill>
                <a:latin typeface="Times New Roman" panose="02020603050405020304" pitchFamily="18" charset="0"/>
                <a:cs typeface="Times New Roman" panose="02020603050405020304" pitchFamily="18" charset="0"/>
              </a:rPr>
              <a:t>	 </a:t>
            </a:r>
          </a:p>
          <a:p>
            <a:r>
              <a:rPr lang="en-US" altLang="ko-KR" sz="1600" b="1" dirty="0" smtClean="0">
                <a:solidFill>
                  <a:srgbClr val="0070C0"/>
                </a:solidFill>
                <a:latin typeface="Times New Roman" panose="02020603050405020304" pitchFamily="18" charset="0"/>
                <a:cs typeface="Times New Roman" panose="02020603050405020304" pitchFamily="18" charset="0"/>
              </a:rPr>
              <a:t>$shutdown –h now</a:t>
            </a:r>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2000" dirty="0" smtClean="0">
              <a:solidFill>
                <a:srgbClr val="0070C0"/>
              </a:solidFill>
            </a:endParaRPr>
          </a:p>
        </p:txBody>
      </p:sp>
      <p:pic>
        <p:nvPicPr>
          <p:cNvPr id="3" name="그림 2"/>
          <p:cNvPicPr>
            <a:picLocks noChangeAspect="1"/>
          </p:cNvPicPr>
          <p:nvPr/>
        </p:nvPicPr>
        <p:blipFill>
          <a:blip r:embed="rId2"/>
          <a:stretch>
            <a:fillRect/>
          </a:stretch>
        </p:blipFill>
        <p:spPr>
          <a:xfrm>
            <a:off x="1025177" y="1930400"/>
            <a:ext cx="3543370" cy="2299043"/>
          </a:xfrm>
          <a:prstGeom prst="rect">
            <a:avLst/>
          </a:prstGeom>
        </p:spPr>
      </p:pic>
      <p:sp>
        <p:nvSpPr>
          <p:cNvPr id="4" name="직사각형 3"/>
          <p:cNvSpPr/>
          <p:nvPr/>
        </p:nvSpPr>
        <p:spPr>
          <a:xfrm>
            <a:off x="1025177" y="2034746"/>
            <a:ext cx="66358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accent5"/>
                </a:solidFill>
              </a:ln>
              <a:noFill/>
            </a:endParaRPr>
          </a:p>
        </p:txBody>
      </p:sp>
      <p:cxnSp>
        <p:nvCxnSpPr>
          <p:cNvPr id="6" name="직선 화살표 연결선 5"/>
          <p:cNvCxnSpPr>
            <a:stCxn id="4" idx="2"/>
          </p:cNvCxnSpPr>
          <p:nvPr/>
        </p:nvCxnSpPr>
        <p:spPr>
          <a:xfrm>
            <a:off x="1356967" y="2199503"/>
            <a:ext cx="0" cy="229011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025177" y="4472114"/>
            <a:ext cx="1946367" cy="461665"/>
          </a:xfrm>
          <a:prstGeom prst="rect">
            <a:avLst/>
          </a:prstGeom>
          <a:noFill/>
        </p:spPr>
        <p:txBody>
          <a:bodyPr wrap="none" rtlCol="0">
            <a:spAutoFit/>
          </a:bodyPr>
          <a:lstStyle/>
          <a:p>
            <a:r>
              <a:rPr lang="en-US" altLang="ko-KR" sz="2400" b="1" dirty="0" err="1" smtClean="0">
                <a:solidFill>
                  <a:srgbClr val="0070C0"/>
                </a:solidFill>
                <a:latin typeface="Times New Roman" panose="02020603050405020304" pitchFamily="18" charset="0"/>
                <a:cs typeface="Times New Roman" panose="02020603050405020304" pitchFamily="18" charset="0"/>
              </a:rPr>
              <a:t>eecs@eecs</a:t>
            </a:r>
            <a:r>
              <a:rPr lang="en-US" altLang="ko-KR" sz="2400" b="1" dirty="0" smtClean="0">
                <a:solidFill>
                  <a:srgbClr val="0070C0"/>
                </a:solidFill>
                <a:latin typeface="Times New Roman" panose="02020603050405020304" pitchFamily="18" charset="0"/>
                <a:cs typeface="Times New Roman" panose="02020603050405020304" pitchFamily="18" charset="0"/>
              </a:rPr>
              <a:t>:~$</a:t>
            </a:r>
            <a:endParaRPr lang="en-US" altLang="ko-KR" sz="3200" dirty="0" smtClean="0">
              <a:solidFill>
                <a:srgbClr val="0070C0"/>
              </a:solidFill>
            </a:endParaRPr>
          </a:p>
        </p:txBody>
      </p:sp>
      <p:sp>
        <p:nvSpPr>
          <p:cNvPr id="17" name="TextBox 16"/>
          <p:cNvSpPr txBox="1"/>
          <p:nvPr/>
        </p:nvSpPr>
        <p:spPr>
          <a:xfrm>
            <a:off x="1076281" y="5109705"/>
            <a:ext cx="561372"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user</a:t>
            </a:r>
            <a:endParaRPr lang="en-US" altLang="ko-KR" sz="2000" dirty="0" smtClean="0">
              <a:solidFill>
                <a:srgbClr val="FF0000"/>
              </a:solidFill>
            </a:endParaRPr>
          </a:p>
        </p:txBody>
      </p:sp>
      <p:sp>
        <p:nvSpPr>
          <p:cNvPr id="18" name="TextBox 17"/>
          <p:cNvSpPr txBox="1"/>
          <p:nvPr/>
        </p:nvSpPr>
        <p:spPr>
          <a:xfrm>
            <a:off x="1765230" y="5113353"/>
            <a:ext cx="1029449"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hostname</a:t>
            </a:r>
            <a:endParaRPr lang="en-US" altLang="ko-KR" sz="2000" dirty="0" smtClean="0">
              <a:solidFill>
                <a:srgbClr val="FF0000"/>
              </a:solidFill>
            </a:endParaRPr>
          </a:p>
        </p:txBody>
      </p:sp>
      <p:cxnSp>
        <p:nvCxnSpPr>
          <p:cNvPr id="19" name="직선 화살표 연결선 18"/>
          <p:cNvCxnSpPr>
            <a:stCxn id="17" idx="0"/>
          </p:cNvCxnSpPr>
          <p:nvPr/>
        </p:nvCxnSpPr>
        <p:spPr>
          <a:xfrm flipV="1">
            <a:off x="1356967" y="4876800"/>
            <a:ext cx="0" cy="23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8" idx="0"/>
          </p:cNvCxnSpPr>
          <p:nvPr/>
        </p:nvCxnSpPr>
        <p:spPr>
          <a:xfrm flipH="1" flipV="1">
            <a:off x="2119313" y="4852989"/>
            <a:ext cx="160642" cy="26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9869" y="5109705"/>
            <a:ext cx="1569148"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home directory</a:t>
            </a:r>
            <a:endParaRPr lang="en-US" altLang="ko-KR" sz="2000" dirty="0" smtClean="0">
              <a:solidFill>
                <a:srgbClr val="FF0000"/>
              </a:solidFill>
            </a:endParaRPr>
          </a:p>
        </p:txBody>
      </p:sp>
      <p:cxnSp>
        <p:nvCxnSpPr>
          <p:cNvPr id="24" name="직선 화살표 연결선 23"/>
          <p:cNvCxnSpPr>
            <a:stCxn id="22" idx="0"/>
          </p:cNvCxnSpPr>
          <p:nvPr/>
        </p:nvCxnSpPr>
        <p:spPr>
          <a:xfrm flipH="1" flipV="1">
            <a:off x="2676525" y="4852988"/>
            <a:ext cx="1027918" cy="25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슬라이드 번호 개체 틀 1"/>
          <p:cNvSpPr>
            <a:spLocks noGrp="1"/>
          </p:cNvSpPr>
          <p:nvPr>
            <p:ph type="sldNum" sz="quarter" idx="12"/>
          </p:nvPr>
        </p:nvSpPr>
        <p:spPr>
          <a:xfrm>
            <a:off x="8638823" y="6492874"/>
            <a:ext cx="512638" cy="365125"/>
          </a:xfrm>
        </p:spPr>
        <p:txBody>
          <a:bodyPr/>
          <a:lstStyle/>
          <a:p>
            <a:r>
              <a:rPr lang="en-US" altLang="ko-KR" dirty="0" smtClean="0"/>
              <a:t>63</a:t>
            </a:r>
            <a:endParaRPr lang="ko-KR" altLang="en-US" dirty="0"/>
          </a:p>
        </p:txBody>
      </p:sp>
    </p:spTree>
    <p:extLst>
      <p:ext uri="{BB962C8B-B14F-4D97-AF65-F5344CB8AC3E}">
        <p14:creationId xmlns:p14="http://schemas.microsoft.com/office/powerpoint/2010/main" val="34477633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pPr lvl="1"/>
            <a:r>
              <a:rPr lang="en-US" altLang="ko-KR" dirty="0" err="1" smtClean="0"/>
              <a:t>gcc</a:t>
            </a:r>
            <a:r>
              <a:rPr lang="en-US" altLang="ko-KR" dirty="0" smtClean="0"/>
              <a:t> </a:t>
            </a:r>
            <a:r>
              <a:rPr lang="ko-KR" altLang="en-US" dirty="0" smtClean="0"/>
              <a:t>설치 </a:t>
            </a:r>
            <a:endParaRPr lang="en-US" altLang="ko-KR" dirty="0" smtClean="0"/>
          </a:p>
          <a:p>
            <a:pPr lvl="1"/>
            <a:r>
              <a:rPr lang="en-US" altLang="ko-KR" dirty="0" err="1"/>
              <a:t>g</a:t>
            </a:r>
            <a:r>
              <a:rPr lang="en-US" altLang="ko-KR" dirty="0" err="1" smtClean="0"/>
              <a:t>cc</a:t>
            </a:r>
            <a:r>
              <a:rPr lang="en-US" altLang="ko-KR" dirty="0" smtClean="0"/>
              <a:t> version </a:t>
            </a:r>
            <a:r>
              <a:rPr lang="ko-KR" altLang="en-US" dirty="0" smtClean="0"/>
              <a:t>확인 </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NUC </a:t>
            </a:r>
            <a:r>
              <a:rPr lang="ko-KR" altLang="en-US" dirty="0" smtClean="0"/>
              <a:t>에 </a:t>
            </a:r>
            <a:r>
              <a:rPr lang="en-US" altLang="ko-KR" dirty="0" err="1" smtClean="0"/>
              <a:t>gcc</a:t>
            </a:r>
            <a:r>
              <a:rPr lang="en-US" altLang="ko-KR" dirty="0" smtClean="0"/>
              <a:t> </a:t>
            </a:r>
            <a:r>
              <a:rPr lang="ko-KR" altLang="en-US" dirty="0" smtClean="0"/>
              <a:t>설치를 위해 아래의 </a:t>
            </a:r>
            <a:r>
              <a:rPr lang="en-US" altLang="ko-KR" dirty="0" smtClean="0"/>
              <a:t>command </a:t>
            </a:r>
            <a:r>
              <a:rPr lang="ko-KR" altLang="en-US" dirty="0" smtClean="0"/>
              <a:t>실행</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61316" y="1935516"/>
            <a:ext cx="2618024"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smtClean="0">
              <a:solidFill>
                <a:srgbClr val="0070C0"/>
              </a:solidFill>
            </a:endParaRPr>
          </a:p>
        </p:txBody>
      </p:sp>
      <p:pic>
        <p:nvPicPr>
          <p:cNvPr id="9" name="그림 8"/>
          <p:cNvPicPr>
            <a:picLocks noChangeAspect="1"/>
          </p:cNvPicPr>
          <p:nvPr/>
        </p:nvPicPr>
        <p:blipFill>
          <a:blip r:embed="rId3"/>
          <a:stretch>
            <a:fillRect/>
          </a:stretch>
        </p:blipFill>
        <p:spPr>
          <a:xfrm>
            <a:off x="4696026" y="2736765"/>
            <a:ext cx="2261286" cy="918647"/>
          </a:xfrm>
          <a:prstGeom prst="rect">
            <a:avLst/>
          </a:prstGeom>
        </p:spPr>
      </p:pic>
      <p:pic>
        <p:nvPicPr>
          <p:cNvPr id="10" name="그림 9"/>
          <p:cNvPicPr>
            <a:picLocks noChangeAspect="1"/>
          </p:cNvPicPr>
          <p:nvPr/>
        </p:nvPicPr>
        <p:blipFill>
          <a:blip r:embed="rId4"/>
          <a:stretch>
            <a:fillRect/>
          </a:stretch>
        </p:blipFill>
        <p:spPr>
          <a:xfrm>
            <a:off x="1248749" y="2750537"/>
            <a:ext cx="3076575" cy="904875"/>
          </a:xfrm>
          <a:prstGeom prst="rect">
            <a:avLst/>
          </a:prstGeom>
        </p:spPr>
      </p:pic>
      <p:sp>
        <p:nvSpPr>
          <p:cNvPr id="23" name="TextBox 22"/>
          <p:cNvSpPr txBox="1"/>
          <p:nvPr/>
        </p:nvSpPr>
        <p:spPr>
          <a:xfrm>
            <a:off x="3042764" y="2320041"/>
            <a:ext cx="1401346"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--version</a:t>
            </a:r>
            <a:endParaRPr lang="en-US" altLang="ko-KR" sz="2000" dirty="0" smtClean="0">
              <a:solidFill>
                <a:srgbClr val="0070C0"/>
              </a:solidFill>
            </a:endParaRPr>
          </a:p>
        </p:txBody>
      </p:sp>
      <p:sp>
        <p:nvSpPr>
          <p:cNvPr id="25" name="TextBox 24"/>
          <p:cNvSpPr txBox="1"/>
          <p:nvPr/>
        </p:nvSpPr>
        <p:spPr>
          <a:xfrm>
            <a:off x="2068982" y="3673273"/>
            <a:ext cx="96372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NUC &gt;</a:t>
            </a:r>
            <a:endParaRPr lang="en-US" altLang="ko-KR" sz="2000" dirty="0" smtClean="0">
              <a:solidFill>
                <a:srgbClr val="0070C0"/>
              </a:solidFill>
            </a:endParaRPr>
          </a:p>
        </p:txBody>
      </p:sp>
      <p:sp>
        <p:nvSpPr>
          <p:cNvPr id="26" name="TextBox 25"/>
          <p:cNvSpPr txBox="1"/>
          <p:nvPr/>
        </p:nvSpPr>
        <p:spPr>
          <a:xfrm>
            <a:off x="5344806" y="3675605"/>
            <a:ext cx="795411"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pi2 &gt;</a:t>
            </a:r>
            <a:endParaRPr lang="en-US" altLang="ko-KR" sz="2000" dirty="0" smtClean="0">
              <a:solidFill>
                <a:srgbClr val="0070C0"/>
              </a:solidFill>
            </a:endParaRPr>
          </a:p>
        </p:txBody>
      </p:sp>
      <p:sp>
        <p:nvSpPr>
          <p:cNvPr id="27" name="TextBox 26"/>
          <p:cNvSpPr txBox="1"/>
          <p:nvPr/>
        </p:nvSpPr>
        <p:spPr>
          <a:xfrm>
            <a:off x="1356409" y="4565583"/>
            <a:ext cx="4896982" cy="830997"/>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add-apt-repository </a:t>
            </a:r>
            <a:r>
              <a:rPr lang="en-US" altLang="ko-KR" sz="1600" b="1" dirty="0" err="1">
                <a:solidFill>
                  <a:srgbClr val="0070C0"/>
                </a:solidFill>
                <a:latin typeface="Times New Roman" panose="02020603050405020304" pitchFamily="18" charset="0"/>
                <a:cs typeface="Times New Roman" panose="02020603050405020304" pitchFamily="18" charset="0"/>
              </a:rPr>
              <a:t>ppa:ubuntu-toolchain-r</a:t>
            </a:r>
            <a:r>
              <a:rPr lang="en-US" altLang="ko-KR" sz="1600" b="1" dirty="0">
                <a:solidFill>
                  <a:srgbClr val="0070C0"/>
                </a:solidFill>
                <a:latin typeface="Times New Roman" panose="02020603050405020304" pitchFamily="18" charset="0"/>
                <a:cs typeface="Times New Roman" panose="02020603050405020304" pitchFamily="18" charset="0"/>
              </a:rPr>
              <a:t>/test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update</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install gcc-4.9</a:t>
            </a:r>
            <a:endParaRPr lang="en-US" altLang="ko-KR" sz="2000" dirty="0" smtClean="0">
              <a:solidFill>
                <a:srgbClr val="0070C0"/>
              </a:solidFill>
            </a:endParaRPr>
          </a:p>
        </p:txBody>
      </p:sp>
      <p:pic>
        <p:nvPicPr>
          <p:cNvPr id="28" name="그림 27"/>
          <p:cNvPicPr>
            <a:picLocks noChangeAspect="1"/>
          </p:cNvPicPr>
          <p:nvPr/>
        </p:nvPicPr>
        <p:blipFill>
          <a:blip r:embed="rId5"/>
          <a:stretch>
            <a:fillRect/>
          </a:stretch>
        </p:blipFill>
        <p:spPr>
          <a:xfrm>
            <a:off x="3946109" y="4950108"/>
            <a:ext cx="4230002" cy="1855791"/>
          </a:xfrm>
          <a:prstGeom prst="rect">
            <a:avLst/>
          </a:prstGeom>
        </p:spPr>
      </p:pic>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64</a:t>
            </a:r>
            <a:endParaRPr lang="ko-KR" altLang="en-US" dirty="0"/>
          </a:p>
        </p:txBody>
      </p:sp>
    </p:spTree>
    <p:extLst>
      <p:ext uri="{BB962C8B-B14F-4D97-AF65-F5344CB8AC3E}">
        <p14:creationId xmlns:p14="http://schemas.microsoft.com/office/powerpoint/2010/main" val="1651084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lvl="1"/>
            <a:r>
              <a:rPr lang="en-US" altLang="ko-KR" dirty="0" smtClean="0"/>
              <a:t>version </a:t>
            </a:r>
            <a:r>
              <a:rPr lang="ko-KR" altLang="en-US" dirty="0" smtClean="0"/>
              <a:t>확인</a:t>
            </a:r>
            <a:endParaRPr lang="en-US" altLang="ko-KR" dirty="0" smtClean="0"/>
          </a:p>
          <a:p>
            <a:pPr lvl="1"/>
            <a:endParaRPr lang="en-US" altLang="ko-KR" dirty="0"/>
          </a:p>
          <a:p>
            <a:pPr lvl="1"/>
            <a:endParaRPr lang="en-US" altLang="ko-KR" dirty="0" smtClean="0"/>
          </a:p>
          <a:p>
            <a:pPr lvl="1"/>
            <a:r>
              <a:rPr lang="en-US" altLang="ko-KR" dirty="0" smtClean="0"/>
              <a:t>link </a:t>
            </a:r>
            <a:r>
              <a:rPr lang="ko-KR" altLang="en-US" dirty="0" smtClean="0"/>
              <a:t>설정을 해주면 된다</a:t>
            </a:r>
            <a:r>
              <a:rPr lang="en-US" altLang="ko-KR" dirty="0" smtClean="0"/>
              <a:t>. </a:t>
            </a:r>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3"/>
          <a:stretch>
            <a:fillRect/>
          </a:stretch>
        </p:blipFill>
        <p:spPr>
          <a:xfrm>
            <a:off x="910410" y="1930400"/>
            <a:ext cx="4790174" cy="2698105"/>
          </a:xfrm>
          <a:prstGeom prst="rect">
            <a:avLst/>
          </a:prstGeom>
        </p:spPr>
      </p:pic>
      <p:pic>
        <p:nvPicPr>
          <p:cNvPr id="5" name="그림 4"/>
          <p:cNvPicPr>
            <a:picLocks noChangeAspect="1"/>
          </p:cNvPicPr>
          <p:nvPr/>
        </p:nvPicPr>
        <p:blipFill>
          <a:blip r:embed="rId4"/>
          <a:stretch>
            <a:fillRect/>
          </a:stretch>
        </p:blipFill>
        <p:spPr>
          <a:xfrm>
            <a:off x="910410" y="5092570"/>
            <a:ext cx="4755034" cy="705694"/>
          </a:xfrm>
          <a:prstGeom prst="rect">
            <a:avLst/>
          </a:prstGeom>
        </p:spPr>
      </p:pic>
      <p:pic>
        <p:nvPicPr>
          <p:cNvPr id="7" name="그림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467" y="4523705"/>
            <a:ext cx="1236597" cy="1552232"/>
          </a:xfrm>
          <a:prstGeom prst="rect">
            <a:avLst/>
          </a:prstGeom>
        </p:spPr>
      </p:pic>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65</a:t>
            </a:r>
            <a:endParaRPr lang="ko-KR" altLang="en-US" dirty="0"/>
          </a:p>
        </p:txBody>
      </p:sp>
    </p:spTree>
    <p:extLst>
      <p:ext uri="{BB962C8B-B14F-4D97-AF65-F5344CB8AC3E}">
        <p14:creationId xmlns:p14="http://schemas.microsoft.com/office/powerpoint/2010/main" val="3409350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link </a:t>
            </a:r>
            <a:r>
              <a:rPr lang="ko-KR" altLang="en-US" dirty="0" smtClean="0"/>
              <a:t>설정</a:t>
            </a:r>
            <a:endParaRPr lang="en-US" altLang="ko-KR" dirty="0"/>
          </a:p>
          <a:p>
            <a:pPr lvl="1"/>
            <a:r>
              <a:rPr lang="ko-KR" altLang="en-US" dirty="0" smtClean="0"/>
              <a:t>현재 </a:t>
            </a:r>
            <a:r>
              <a:rPr lang="en-US" altLang="ko-KR" dirty="0" smtClean="0"/>
              <a:t>gcc-4.8 version </a:t>
            </a:r>
            <a:r>
              <a:rPr lang="ko-KR" altLang="en-US" dirty="0" smtClean="0"/>
              <a:t>이 </a:t>
            </a:r>
            <a:r>
              <a:rPr lang="en-US" altLang="ko-KR" dirty="0" smtClean="0"/>
              <a:t>link </a:t>
            </a:r>
            <a:r>
              <a:rPr lang="ko-KR" altLang="en-US" dirty="0" smtClean="0"/>
              <a:t>되어 있음</a:t>
            </a:r>
            <a:r>
              <a:rPr lang="en-US" altLang="ko-KR" dirty="0" smtClean="0"/>
              <a:t> </a:t>
            </a:r>
          </a:p>
          <a:p>
            <a:pPr lvl="1"/>
            <a:r>
              <a:rPr lang="ko-KR" altLang="en-US" dirty="0" smtClean="0"/>
              <a:t>현재의</a:t>
            </a:r>
            <a:r>
              <a:rPr lang="en-US" altLang="ko-KR" dirty="0" smtClean="0"/>
              <a:t> link </a:t>
            </a:r>
            <a:r>
              <a:rPr lang="ko-KR" altLang="en-US" dirty="0" smtClean="0"/>
              <a:t>를 지우고 </a:t>
            </a:r>
            <a:r>
              <a:rPr lang="en-US" altLang="ko-KR" dirty="0" smtClean="0"/>
              <a:t>4.9 version</a:t>
            </a:r>
            <a:r>
              <a:rPr lang="ko-KR" altLang="en-US" dirty="0" smtClean="0"/>
              <a:t>으로</a:t>
            </a:r>
            <a:r>
              <a:rPr lang="en-US" altLang="ko-KR" dirty="0" smtClean="0"/>
              <a:t> </a:t>
            </a:r>
            <a:r>
              <a:rPr lang="ko-KR" altLang="en-US" dirty="0" smtClean="0"/>
              <a:t>재설정</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stretch>
            <a:fillRect/>
          </a:stretch>
        </p:blipFill>
        <p:spPr>
          <a:xfrm>
            <a:off x="1216366" y="3304286"/>
            <a:ext cx="5514975" cy="2095500"/>
          </a:xfrm>
          <a:prstGeom prst="rect">
            <a:avLst/>
          </a:prstGeom>
        </p:spPr>
      </p:pic>
      <p:pic>
        <p:nvPicPr>
          <p:cNvPr id="10" name="그림 9"/>
          <p:cNvPicPr>
            <a:picLocks noChangeAspect="1"/>
          </p:cNvPicPr>
          <p:nvPr/>
        </p:nvPicPr>
        <p:blipFill>
          <a:blip r:embed="rId4">
            <a:clrChange>
              <a:clrFrom>
                <a:srgbClr val="FFFFFF"/>
              </a:clrFrom>
              <a:clrTo>
                <a:srgbClr val="FFFFFF">
                  <a:alpha val="0"/>
                </a:srgbClr>
              </a:clrTo>
            </a:clrChange>
          </a:blip>
          <a:stretch>
            <a:fillRect/>
          </a:stretch>
        </p:blipFill>
        <p:spPr>
          <a:xfrm>
            <a:off x="6707316" y="3907396"/>
            <a:ext cx="876127" cy="876127"/>
          </a:xfrm>
          <a:prstGeom prst="rect">
            <a:avLst/>
          </a:prstGeom>
        </p:spPr>
      </p:pic>
      <p:sp>
        <p:nvSpPr>
          <p:cNvPr id="14" name="TextBox 13"/>
          <p:cNvSpPr txBox="1"/>
          <p:nvPr/>
        </p:nvSpPr>
        <p:spPr>
          <a:xfrm>
            <a:off x="1216366" y="2719511"/>
            <a:ext cx="4980851"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rm</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ln –s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/bin/gcc-4.9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설정</a:t>
            </a:r>
            <a:r>
              <a:rPr lang="en-US" altLang="ko-KR" sz="1600" b="1" dirty="0" smtClean="0">
                <a:solidFill>
                  <a:srgbClr val="FF0000"/>
                </a:solidFill>
                <a:latin typeface="Times New Roman" panose="02020603050405020304" pitchFamily="18" charset="0"/>
                <a:cs typeface="Times New Roman" panose="02020603050405020304" pitchFamily="18" charset="0"/>
              </a:rPr>
              <a:t> </a:t>
            </a:r>
            <a:endParaRPr lang="en-US" altLang="ko-KR" sz="1600" b="1" dirty="0">
              <a:solidFill>
                <a:srgbClr val="FF0000"/>
              </a:solidFill>
              <a:latin typeface="Times New Roman" panose="02020603050405020304" pitchFamily="18" charset="0"/>
              <a:cs typeface="Times New Roman" panose="02020603050405020304" pitchFamily="18" charset="0"/>
            </a:endParaRPr>
          </a:p>
        </p:txBody>
      </p:sp>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66</a:t>
            </a:r>
            <a:endParaRPr lang="ko-KR" altLang="en-US" dirty="0"/>
          </a:p>
        </p:txBody>
      </p:sp>
    </p:spTree>
    <p:extLst>
      <p:ext uri="{BB962C8B-B14F-4D97-AF65-F5344CB8AC3E}">
        <p14:creationId xmlns:p14="http://schemas.microsoft.com/office/powerpoint/2010/main" val="21362402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Vi/vim editor </a:t>
            </a:r>
            <a:r>
              <a:rPr lang="ko-KR" altLang="en-US" sz="2800" dirty="0" smtClean="0"/>
              <a:t>명령어 모음</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ko-KR" altLang="en-US" dirty="0" smtClean="0"/>
              <a:t>입력 모드 </a:t>
            </a:r>
            <a:r>
              <a:rPr lang="en-US" altLang="ko-KR" dirty="0" smtClean="0"/>
              <a:t>: </a:t>
            </a:r>
            <a:r>
              <a:rPr lang="ko-KR" altLang="en-US" dirty="0" smtClean="0"/>
              <a:t>원하는 글자를 입력</a:t>
            </a:r>
            <a:endParaRPr lang="en-US" altLang="ko-KR" dirty="0"/>
          </a:p>
          <a:p>
            <a:pPr lvl="1"/>
            <a:r>
              <a:rPr lang="ko-KR" altLang="en-US" dirty="0" smtClean="0"/>
              <a:t>   </a:t>
            </a:r>
            <a:r>
              <a:rPr lang="en-US" altLang="ko-KR" dirty="0" smtClean="0"/>
              <a:t>:</a:t>
            </a:r>
            <a:r>
              <a:rPr lang="ko-KR" altLang="en-US" dirty="0" smtClean="0"/>
              <a:t> 현재 위치의 다음부터 입력 시작</a:t>
            </a:r>
            <a:endParaRPr lang="en-US" altLang="ko-KR" dirty="0" smtClean="0"/>
          </a:p>
          <a:p>
            <a:pPr lvl="1"/>
            <a:r>
              <a:rPr lang="en-US" altLang="ko-KR" dirty="0"/>
              <a:t> </a:t>
            </a:r>
            <a:r>
              <a:rPr lang="en-US" altLang="ko-KR" dirty="0" smtClean="0"/>
              <a:t>  : </a:t>
            </a:r>
            <a:r>
              <a:rPr lang="ko-KR" altLang="en-US" dirty="0" smtClean="0"/>
              <a:t>현재 위치의 앞에서부터 입력 시작</a:t>
            </a:r>
            <a:endParaRPr lang="en-US" altLang="ko-KR" dirty="0" smtClean="0"/>
          </a:p>
          <a:p>
            <a:r>
              <a:rPr lang="ko-KR" altLang="en-US" dirty="0" smtClean="0"/>
              <a:t>명령</a:t>
            </a:r>
            <a:r>
              <a:rPr lang="en-US" altLang="ko-KR" dirty="0" smtClean="0"/>
              <a:t> </a:t>
            </a:r>
            <a:r>
              <a:rPr lang="ko-KR" altLang="en-US" dirty="0" smtClean="0"/>
              <a:t>모드</a:t>
            </a:r>
            <a:r>
              <a:rPr lang="en-US" altLang="ko-KR" dirty="0" smtClean="0"/>
              <a:t> : </a:t>
            </a:r>
            <a:r>
              <a:rPr lang="ko-KR" altLang="en-US" dirty="0" smtClean="0"/>
              <a:t>문서 편집을 할 수 있으며</a:t>
            </a:r>
            <a:r>
              <a:rPr lang="en-US" altLang="ko-KR" dirty="0" smtClean="0"/>
              <a:t>, </a:t>
            </a:r>
            <a:r>
              <a:rPr lang="ko-KR" altLang="en-US" dirty="0" smtClean="0"/>
              <a:t>입력 모드 상태에서 </a:t>
            </a:r>
            <a:r>
              <a:rPr lang="en-US" altLang="ko-KR" dirty="0" smtClean="0"/>
              <a:t>ESC</a:t>
            </a:r>
            <a:r>
              <a:rPr lang="ko-KR" altLang="en-US" dirty="0" smtClean="0"/>
              <a:t>키를 누르면 명령모드로 전환됨</a:t>
            </a:r>
            <a:endParaRPr lang="en-US" altLang="ko-KR" dirty="0" smtClean="0"/>
          </a:p>
          <a:p>
            <a:pPr lvl="1"/>
            <a:r>
              <a:rPr lang="en-US" altLang="ko-KR" dirty="0"/>
              <a:t> </a:t>
            </a:r>
            <a:r>
              <a:rPr lang="en-US" altLang="ko-KR" dirty="0" smtClean="0"/>
              <a:t>  : </a:t>
            </a:r>
            <a:r>
              <a:rPr lang="ko-KR" altLang="en-US" dirty="0" smtClean="0"/>
              <a:t>커서가</a:t>
            </a:r>
            <a:r>
              <a:rPr lang="en-US" altLang="ko-KR" dirty="0" smtClean="0"/>
              <a:t> </a:t>
            </a:r>
            <a:r>
              <a:rPr lang="ko-KR" altLang="en-US" dirty="0" smtClean="0"/>
              <a:t>있는 문자 삭제</a:t>
            </a:r>
            <a:endParaRPr lang="en-US" altLang="ko-KR" dirty="0" smtClean="0"/>
          </a:p>
          <a:p>
            <a:pPr lvl="1"/>
            <a:r>
              <a:rPr lang="en-US" altLang="ko-KR" dirty="0"/>
              <a:t> </a:t>
            </a:r>
            <a:r>
              <a:rPr lang="en-US" altLang="ko-KR" dirty="0" smtClean="0"/>
              <a:t>   : </a:t>
            </a:r>
            <a:r>
              <a:rPr lang="ko-KR" altLang="en-US" dirty="0" smtClean="0"/>
              <a:t>현재 줄 전체 삭제</a:t>
            </a:r>
            <a:endParaRPr lang="en-US" altLang="ko-KR" dirty="0" smtClean="0"/>
          </a:p>
          <a:p>
            <a:r>
              <a:rPr lang="ko-KR" altLang="en-US" dirty="0" smtClean="0"/>
              <a:t>라인 모드 </a:t>
            </a:r>
            <a:r>
              <a:rPr lang="en-US" altLang="ko-KR" dirty="0" smtClean="0"/>
              <a:t>: ESC </a:t>
            </a:r>
            <a:r>
              <a:rPr lang="ko-KR" altLang="en-US" dirty="0" smtClean="0"/>
              <a:t>키를 누른 후 </a:t>
            </a:r>
            <a:r>
              <a:rPr lang="en-US" altLang="ko-KR" dirty="0" smtClean="0"/>
              <a:t>colon(</a:t>
            </a:r>
            <a:r>
              <a:rPr lang="en-US" altLang="ko-KR" dirty="0" smtClean="0">
                <a:sym typeface="Wingdings" panose="05000000000000000000" pitchFamily="2" charset="2"/>
              </a:rPr>
              <a:t>:)</a:t>
            </a:r>
            <a:r>
              <a:rPr lang="en-US" altLang="ko-KR" dirty="0" smtClean="0"/>
              <a:t> prompt </a:t>
            </a:r>
            <a:r>
              <a:rPr lang="ko-KR" altLang="en-US" dirty="0" smtClean="0"/>
              <a:t>에서 명령을 입력하며 저장</a:t>
            </a:r>
            <a:r>
              <a:rPr lang="en-US" altLang="ko-KR" dirty="0" smtClean="0"/>
              <a:t>, </a:t>
            </a:r>
            <a:r>
              <a:rPr lang="ko-KR" altLang="en-US" dirty="0" smtClean="0"/>
              <a:t>편집</a:t>
            </a:r>
            <a:r>
              <a:rPr lang="en-US" altLang="ko-KR" dirty="0" smtClean="0"/>
              <a:t>, </a:t>
            </a:r>
            <a:r>
              <a:rPr lang="ko-KR" altLang="en-US" dirty="0" smtClean="0"/>
              <a:t>검색 기능 제공</a:t>
            </a:r>
            <a:endParaRPr lang="en-US" altLang="ko-KR" dirty="0" smtClean="0"/>
          </a:p>
          <a:p>
            <a:pPr lvl="1"/>
            <a:r>
              <a:rPr lang="en-US" altLang="ko-KR" dirty="0" smtClean="0"/>
              <a:t>    : </a:t>
            </a:r>
            <a:r>
              <a:rPr lang="ko-KR" altLang="en-US" dirty="0" smtClean="0"/>
              <a:t>그대로 종료하기</a:t>
            </a:r>
            <a:endParaRPr lang="en-US" altLang="ko-KR" dirty="0" smtClean="0"/>
          </a:p>
          <a:p>
            <a:pPr lvl="1"/>
            <a:r>
              <a:rPr lang="en-US" altLang="ko-KR" dirty="0"/>
              <a:t> </a:t>
            </a:r>
            <a:r>
              <a:rPr lang="en-US" altLang="ko-KR" dirty="0" smtClean="0"/>
              <a:t>   : </a:t>
            </a:r>
            <a:r>
              <a:rPr lang="ko-KR" altLang="en-US" dirty="0" smtClean="0"/>
              <a:t>변경된 내용을 저장하지 않고 종료하기</a:t>
            </a:r>
            <a:endParaRPr lang="en-US" altLang="ko-KR" dirty="0" smtClean="0"/>
          </a:p>
          <a:p>
            <a:pPr lvl="1"/>
            <a:r>
              <a:rPr lang="en-US" altLang="ko-KR" dirty="0" smtClean="0"/>
              <a:t>     : </a:t>
            </a:r>
            <a:r>
              <a:rPr lang="ko-KR" altLang="en-US" dirty="0" smtClean="0"/>
              <a:t>변경된 내용을 저장하고 종료하기</a:t>
            </a:r>
            <a:endParaRPr lang="en-US" altLang="ko-KR" dirty="0" smtClean="0"/>
          </a:p>
          <a:p>
            <a:r>
              <a:rPr lang="ko-KR" altLang="en-US" dirty="0" smtClean="0"/>
              <a:t>보다 다양한 명령어가 있으며</a:t>
            </a:r>
            <a:r>
              <a:rPr lang="en-US" altLang="ko-KR" dirty="0" smtClean="0"/>
              <a:t>, </a:t>
            </a:r>
            <a:r>
              <a:rPr lang="ko-KR" altLang="en-US" dirty="0" smtClean="0"/>
              <a:t>직접 실습을 하는 것이 좋은 방법</a:t>
            </a:r>
            <a:endParaRPr lang="en-US" altLang="ko-KR" dirty="0"/>
          </a:p>
        </p:txBody>
      </p:sp>
      <p:pic>
        <p:nvPicPr>
          <p:cNvPr id="3" name="그림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011" y="367649"/>
            <a:ext cx="1406540" cy="1406540"/>
          </a:xfrm>
          <a:prstGeom prst="rect">
            <a:avLst/>
          </a:prstGeom>
        </p:spPr>
      </p:pic>
      <p:sp>
        <p:nvSpPr>
          <p:cNvPr id="13" name="TextBox 12"/>
          <p:cNvSpPr txBox="1"/>
          <p:nvPr/>
        </p:nvSpPr>
        <p:spPr>
          <a:xfrm>
            <a:off x="1250271" y="1940867"/>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a:t>
            </a:r>
            <a:endParaRPr lang="en-US" altLang="ko-KR" sz="2000" dirty="0" smtClean="0">
              <a:solidFill>
                <a:srgbClr val="0070C0"/>
              </a:solidFill>
            </a:endParaRPr>
          </a:p>
        </p:txBody>
      </p:sp>
      <p:sp>
        <p:nvSpPr>
          <p:cNvPr id="14" name="TextBox 13"/>
          <p:cNvSpPr txBox="1"/>
          <p:nvPr/>
        </p:nvSpPr>
        <p:spPr>
          <a:xfrm>
            <a:off x="1266747" y="2314602"/>
            <a:ext cx="242374"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i</a:t>
            </a:r>
            <a:endParaRPr lang="en-US" altLang="ko-KR" sz="2000" dirty="0" smtClean="0">
              <a:solidFill>
                <a:srgbClr val="0070C0"/>
              </a:solidFill>
            </a:endParaRPr>
          </a:p>
        </p:txBody>
      </p:sp>
      <p:sp>
        <p:nvSpPr>
          <p:cNvPr id="16" name="TextBox 15"/>
          <p:cNvSpPr txBox="1"/>
          <p:nvPr/>
        </p:nvSpPr>
        <p:spPr>
          <a:xfrm>
            <a:off x="1235976" y="4758386"/>
            <a:ext cx="36740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7" name="TextBox 16"/>
          <p:cNvSpPr txBox="1"/>
          <p:nvPr/>
        </p:nvSpPr>
        <p:spPr>
          <a:xfrm>
            <a:off x="1211262" y="5126112"/>
            <a:ext cx="4363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8" name="TextBox 17"/>
          <p:cNvSpPr txBox="1"/>
          <p:nvPr/>
        </p:nvSpPr>
        <p:spPr>
          <a:xfrm>
            <a:off x="1171988" y="5510314"/>
            <a:ext cx="51488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wq</a:t>
            </a:r>
            <a:endParaRPr lang="en-US" altLang="ko-KR" sz="2000" dirty="0" smtClean="0">
              <a:solidFill>
                <a:srgbClr val="0070C0"/>
              </a:solidFill>
            </a:endParaRPr>
          </a:p>
        </p:txBody>
      </p:sp>
      <p:sp>
        <p:nvSpPr>
          <p:cNvPr id="19" name="TextBox 18"/>
          <p:cNvSpPr txBox="1"/>
          <p:nvPr/>
        </p:nvSpPr>
        <p:spPr>
          <a:xfrm>
            <a:off x="1221772" y="3338384"/>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x</a:t>
            </a:r>
            <a:endParaRPr lang="en-US" altLang="ko-KR" sz="2000" dirty="0" smtClean="0">
              <a:solidFill>
                <a:srgbClr val="0070C0"/>
              </a:solidFill>
            </a:endParaRPr>
          </a:p>
        </p:txBody>
      </p:sp>
      <p:sp>
        <p:nvSpPr>
          <p:cNvPr id="20" name="TextBox 19"/>
          <p:cNvSpPr txBox="1"/>
          <p:nvPr/>
        </p:nvSpPr>
        <p:spPr>
          <a:xfrm>
            <a:off x="1196702" y="3739062"/>
            <a:ext cx="412292"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dd</a:t>
            </a:r>
            <a:endParaRPr lang="en-US" altLang="ko-KR" sz="2000" dirty="0" smtClean="0">
              <a:solidFill>
                <a:srgbClr val="0070C0"/>
              </a:solidFill>
            </a:endParaRPr>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67</a:t>
            </a:r>
            <a:endParaRPr lang="ko-KR" altLang="en-US" dirty="0"/>
          </a:p>
        </p:txBody>
      </p:sp>
    </p:spTree>
    <p:extLst>
      <p:ext uri="{BB962C8B-B14F-4D97-AF65-F5344CB8AC3E}">
        <p14:creationId xmlns:p14="http://schemas.microsoft.com/office/powerpoint/2010/main" val="3658742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publicpolicy.telefonica.com/blogs/wp-content/uploads/2013/07/iStock_000016819759Medium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632" b="10322"/>
          <a:stretch/>
        </p:blipFill>
        <p:spPr bwMode="auto">
          <a:xfrm>
            <a:off x="1262743" y="2985407"/>
            <a:ext cx="3857895" cy="2345871"/>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4335147" y="1198902"/>
            <a:ext cx="3395801" cy="1731243"/>
          </a:xfrm>
          <a:prstGeom prst="rect">
            <a:avLst/>
          </a:prstGeom>
          <a:noFill/>
        </p:spPr>
        <p:txBody>
          <a:bodyPr wrap="none" lIns="68580" tIns="34290" rIns="68580" bIns="34290">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68</a:t>
            </a:fld>
            <a:endParaRPr lang="ko-KR" altLang="en-US"/>
          </a:p>
        </p:txBody>
      </p:sp>
    </p:spTree>
    <p:extLst>
      <p:ext uri="{BB962C8B-B14F-4D97-AF65-F5344CB8AC3E}">
        <p14:creationId xmlns:p14="http://schemas.microsoft.com/office/powerpoint/2010/main" val="2014748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026" name="Picture 2" descr="http://openvswitch.org/assets/v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1642388"/>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Goal of this part</a:t>
            </a:r>
          </a:p>
          <a:p>
            <a:r>
              <a:rPr lang="en-US" altLang="ko-KR" sz="4000" dirty="0" smtClean="0">
                <a:solidFill>
                  <a:srgbClr val="0070C0"/>
                </a:solidFill>
              </a:rPr>
              <a:t>- </a:t>
            </a:r>
            <a:r>
              <a:rPr lang="en-US" altLang="ko-KR" sz="3200" dirty="0" smtClean="0">
                <a:solidFill>
                  <a:srgbClr val="0070C0"/>
                </a:solidFill>
              </a:rPr>
              <a:t>Update and Configuration</a:t>
            </a:r>
            <a:endParaRPr lang="ko-KR" altLang="en-US" sz="32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7</a:t>
            </a:fld>
            <a:endParaRPr lang="ko-KR" altLang="en-US"/>
          </a:p>
        </p:txBody>
      </p:sp>
    </p:spTree>
    <p:extLst>
      <p:ext uri="{BB962C8B-B14F-4D97-AF65-F5344CB8AC3E}">
        <p14:creationId xmlns:p14="http://schemas.microsoft.com/office/powerpoint/2010/main" val="1746182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내용 개체 틀 2"/>
          <p:cNvSpPr>
            <a:spLocks noGrp="1"/>
          </p:cNvSpPr>
          <p:nvPr>
            <p:ph idx="1"/>
          </p:nvPr>
        </p:nvSpPr>
        <p:spPr>
          <a:xfrm>
            <a:off x="179388" y="1412875"/>
            <a:ext cx="8785225" cy="4713288"/>
          </a:xfrm>
        </p:spPr>
        <p:txBody>
          <a:bodyPr>
            <a:normAutofit fontScale="92500" lnSpcReduction="10000"/>
          </a:bodyPr>
          <a:lstStyle/>
          <a:p>
            <a:r>
              <a:rPr lang="en-US" altLang="ko-KR" sz="2800" dirty="0" smtClean="0"/>
              <a:t>A switch for every server means a 50:1 </a:t>
            </a:r>
            <a:r>
              <a:rPr lang="en-US" altLang="ko-KR" sz="2400" dirty="0" smtClean="0"/>
              <a:t>(virtual : physical)</a:t>
            </a:r>
            <a:r>
              <a:rPr lang="en-US" altLang="ko-KR" sz="2800" dirty="0" smtClean="0"/>
              <a:t> ratio; Approaching feature-­parity with hardware switches: Visibility, ACLs, Quality of Service; Optionally leveraging hardware oﬀ-loading</a:t>
            </a:r>
          </a:p>
          <a:p>
            <a:r>
              <a:rPr lang="en-US" altLang="ko-KR" sz="2800" dirty="0" smtClean="0"/>
              <a:t>Tight integration with hypervisor </a:t>
            </a:r>
            <a:r>
              <a:rPr lang="en-US" altLang="ko-KR" sz="2800" dirty="0" smtClean="0">
                <a:sym typeface="Wingdings" panose="05000000000000000000" pitchFamily="2" charset="2"/>
              </a:rPr>
              <a:t> </a:t>
            </a:r>
            <a:r>
              <a:rPr lang="en-US" altLang="ko-KR" sz="2800" dirty="0" smtClean="0"/>
              <a:t>Good for virtual edge (e.g., inter-VM) networking,  network overlay: the leading initial NV use case</a:t>
            </a:r>
          </a:p>
          <a:p>
            <a:r>
              <a:rPr lang="en-US" altLang="ko-KR" sz="2800" dirty="0" smtClean="0"/>
              <a:t>Centralized management</a:t>
            </a:r>
          </a:p>
          <a:p>
            <a:endParaRPr lang="en-US" altLang="ko-KR" sz="2800" dirty="0" smtClean="0"/>
          </a:p>
          <a:p>
            <a:r>
              <a:rPr lang="en-US" altLang="ko-KR" sz="2800" dirty="0" smtClean="0"/>
              <a:t>VMWare, Nicira (</a:t>
            </a:r>
            <a:r>
              <a:rPr lang="en-US" altLang="ko-KR" sz="2000" dirty="0" smtClean="0"/>
              <a:t>open &amp; proprietary</a:t>
            </a:r>
            <a:r>
              <a:rPr lang="en-US" altLang="ko-KR" sz="2800" dirty="0" smtClean="0"/>
              <a:t>), Cisco, IBM, Microsoft</a:t>
            </a:r>
          </a:p>
          <a:p>
            <a:pPr lvl="1"/>
            <a:r>
              <a:rPr lang="ko-KR" altLang="ko-KR" sz="2400" dirty="0" smtClean="0">
                <a:latin typeface="Calibri" panose="020F0502020204030204" pitchFamily="34" charset="0"/>
              </a:rPr>
              <a:t>VMware vSwitch</a:t>
            </a:r>
            <a:r>
              <a:rPr lang="en-US" altLang="ko-KR" sz="2400" dirty="0" smtClean="0">
                <a:latin typeface="Calibri" panose="020F0502020204030204" pitchFamily="34" charset="0"/>
              </a:rPr>
              <a:t> (vDS)</a:t>
            </a:r>
            <a:r>
              <a:rPr lang="ko-KR" altLang="ko-KR" sz="2400" dirty="0" smtClean="0">
                <a:latin typeface="Calibri" panose="020F0502020204030204" pitchFamily="34" charset="0"/>
              </a:rPr>
              <a:t>, Cisco Nexus 1000V, </a:t>
            </a:r>
            <a:r>
              <a:rPr lang="ko-KR" altLang="ko-KR" sz="3200" b="1" dirty="0" smtClean="0">
                <a:solidFill>
                  <a:srgbClr val="FF0000"/>
                </a:solidFill>
                <a:latin typeface="Calibri" panose="020F0502020204030204" pitchFamily="34" charset="0"/>
              </a:rPr>
              <a:t>Open vSwitch</a:t>
            </a:r>
          </a:p>
          <a:p>
            <a:endParaRPr lang="en-US" altLang="ko-KR" sz="28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vSwitches: Virtual(soft) Switches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8</a:t>
            </a:fld>
            <a:endParaRPr lang="ko-KR" altLang="en-US"/>
          </a:p>
        </p:txBody>
      </p:sp>
    </p:spTree>
    <p:extLst>
      <p:ext uri="{BB962C8B-B14F-4D97-AF65-F5344CB8AC3E}">
        <p14:creationId xmlns:p14="http://schemas.microsoft.com/office/powerpoint/2010/main" val="2251984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내용 개체 틀 2"/>
          <p:cNvSpPr>
            <a:spLocks noGrp="1"/>
          </p:cNvSpPr>
          <p:nvPr>
            <p:ph idx="1"/>
          </p:nvPr>
        </p:nvSpPr>
        <p:spPr>
          <a:xfrm>
            <a:off x="250825" y="1196975"/>
            <a:ext cx="8713788" cy="4741863"/>
          </a:xfrm>
        </p:spPr>
        <p:txBody>
          <a:bodyPr>
            <a:normAutofit fontScale="92500" lnSpcReduction="10000"/>
          </a:bodyPr>
          <a:lstStyle/>
          <a:p>
            <a:r>
              <a:rPr lang="en-US" altLang="ko-KR" sz="2800" dirty="0" smtClean="0"/>
              <a:t>H/W Switches: With an approach like pass through + tagging + switching in the NIC (with enforcement in the first hop switch); Latency is reduced to the wire speed; Packet classification noticeably outperforms x86-based software switches.</a:t>
            </a:r>
          </a:p>
          <a:p>
            <a:r>
              <a:rPr lang="en-US" altLang="ko-KR" sz="2800" dirty="0" smtClean="0"/>
              <a:t>S/W Switches: Flexibility and upgrade cycle of software + Benefits of virtualization (memory overcommit, page sharing, etc.); Simple resource efficiency</a:t>
            </a:r>
          </a:p>
          <a:p>
            <a:pPr lvl="1"/>
            <a:r>
              <a:rPr lang="en-US" altLang="ko-KR" sz="2000" dirty="0" smtClean="0"/>
              <a:t>Can saturate a 10G link from a guest to the wire with less than a x86 CPU core (assuming MTU size packets), Can saturate a 1G link with less than 20% of a core. In the case of Open vSwitch, these numbers include full packet lookup over L2, L3 and L4 headers.</a:t>
            </a:r>
            <a:endParaRPr lang="ko-KR" altLang="en-US" sz="20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Virtual Switches: Soft vs Hardware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9</a:t>
            </a:fld>
            <a:endParaRPr lang="ko-KR" altLang="en-US"/>
          </a:p>
        </p:txBody>
      </p:sp>
    </p:spTree>
    <p:extLst>
      <p:ext uri="{BB962C8B-B14F-4D97-AF65-F5344CB8AC3E}">
        <p14:creationId xmlns:p14="http://schemas.microsoft.com/office/powerpoint/2010/main" val="3814531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10773</TotalTime>
  <Words>2444</Words>
  <Application>Microsoft Office PowerPoint</Application>
  <PresentationFormat>화면 슬라이드 쇼(4:3)</PresentationFormat>
  <Paragraphs>624</Paragraphs>
  <Slides>68</Slides>
  <Notes>2</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68</vt:i4>
      </vt:variant>
    </vt:vector>
  </HeadingPairs>
  <TitlesOfParts>
    <vt:vector size="81" baseType="lpstr">
      <vt:lpstr>HY그래픽M</vt:lpstr>
      <vt:lpstr>굴림</vt:lpstr>
      <vt:lpstr>맑은 고딕</vt:lpstr>
      <vt:lpstr>함초롬바탕</vt:lpstr>
      <vt:lpstr>Arial</vt:lpstr>
      <vt:lpstr>Calibri</vt:lpstr>
      <vt:lpstr>Comic Sans MS</vt:lpstr>
      <vt:lpstr>Kristen ITC</vt:lpstr>
      <vt:lpstr>Times New Roman</vt:lpstr>
      <vt:lpstr>Trebuchet MS</vt:lpstr>
      <vt:lpstr>Wingdings</vt:lpstr>
      <vt:lpstr>Wingdings 3</vt:lpstr>
      <vt:lpstr>패싯</vt:lpstr>
      <vt:lpstr>SmartX Labs  for Computer Systems</vt:lpstr>
      <vt:lpstr>PowerPoint 프레젠테이션</vt:lpstr>
      <vt:lpstr>PowerPoint 프레젠테이션</vt:lpstr>
      <vt:lpstr>Virtualization: Basic Concept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OpenVswitch - Update &amp; Install</vt:lpstr>
      <vt:lpstr>PowerPoint 프레젠테이션</vt:lpstr>
      <vt:lpstr>PowerPoint 프레젠테이션</vt:lpstr>
      <vt:lpstr>Open Vswitch - Configure bridged networking</vt:lpstr>
      <vt:lpstr>Open Vswitch - Configure bridged networking</vt:lpstr>
      <vt:lpstr>Open Vswitch - Configure bridged networking</vt:lpstr>
      <vt:lpstr>Open Vswitch - Configure bridged networking</vt:lpstr>
      <vt:lpstr>Open Vswitch - Situation</vt:lpstr>
      <vt:lpstr>Open Vswitch - Goal of this section</vt:lpstr>
      <vt:lpstr>Modify - /etc/rc.local</vt:lpstr>
      <vt:lpstr>PowerPoint 프레젠테이션</vt:lpstr>
      <vt:lpstr>PowerPoint 프레젠테이션</vt:lpstr>
      <vt:lpstr>KVM - install dependency to upgrade KVM</vt:lpstr>
      <vt:lpstr>Open Vswitch - Configure bridged networking</vt:lpstr>
      <vt:lpstr>KVM - Prepare for Ubuntu VM</vt:lpstr>
      <vt:lpstr>KVM - Install Ubuntu to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KVM - VM boot command</vt:lpstr>
      <vt:lpstr>Open Vswitch connects with KVM - Situation</vt:lpstr>
      <vt:lpstr>Open Vswitch connects with KVM - Situation</vt:lpstr>
      <vt:lpstr>KVM - Don’t forget to install ssh in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Modify - /etc/rc.local</vt:lpstr>
      <vt:lpstr>PowerPoint 프레젠테이션</vt:lpstr>
      <vt:lpstr>PowerPoint 프레젠테이션</vt:lpstr>
      <vt:lpstr>PowerPoint 프레젠테이션</vt:lpstr>
      <vt:lpstr>Appendix</vt:lpstr>
      <vt:lpstr>PowerPoint 프레젠테이션</vt:lpstr>
      <vt:lpstr>NUC OS Setting</vt:lpstr>
      <vt:lpstr>NUC OS Setting</vt:lpstr>
      <vt:lpstr>NUC &amp; Pi2 IP address Setting</vt:lpstr>
      <vt:lpstr>NUC &amp; Pi2 IP address Setting</vt:lpstr>
      <vt:lpstr>NUC &amp; Pi IP address Setting</vt:lpstr>
      <vt:lpstr>Linux Setting(NUC &amp; Pi)</vt:lpstr>
      <vt:lpstr>Linux Beginner Guide</vt:lpstr>
      <vt:lpstr>Linux Beginner Guide</vt:lpstr>
      <vt:lpstr>Linux Beginner Guide</vt:lpstr>
      <vt:lpstr>Linux Beginner Guide</vt:lpstr>
      <vt:lpstr>Vi/vim editor 명령어 모음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계정</dc:creator>
  <cp:lastModifiedBy>Taekho Nam</cp:lastModifiedBy>
  <cp:revision>811</cp:revision>
  <cp:lastPrinted>2016-04-21T01:20:29Z</cp:lastPrinted>
  <dcterms:created xsi:type="dcterms:W3CDTF">2015-10-13T13:48:17Z</dcterms:created>
  <dcterms:modified xsi:type="dcterms:W3CDTF">2017-04-19T06:26:04Z</dcterms:modified>
</cp:coreProperties>
</file>